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aleway"/>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E6C2A47-7EB6-4AE0-B2E5-AF8F8D9D6E1F}">
  <a:tblStyle styleId="{0E6C2A47-7EB6-4AE0-B2E5-AF8F8D9D6E1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aleway-italic.fntdata"/><Relationship Id="rId12" Type="http://schemas.openxmlformats.org/officeDocument/2006/relationships/slide" Target="slides/slide6.xml"/><Relationship Id="rId34" Type="http://schemas.openxmlformats.org/officeDocument/2006/relationships/font" Target="fonts/Raleway-bold.fntdata"/><Relationship Id="rId15" Type="http://schemas.openxmlformats.org/officeDocument/2006/relationships/slide" Target="slides/slide9.xml"/><Relationship Id="rId37" Type="http://schemas.openxmlformats.org/officeDocument/2006/relationships/font" Target="fonts/Lato-regular.fntdata"/><Relationship Id="rId14" Type="http://schemas.openxmlformats.org/officeDocument/2006/relationships/slide" Target="slides/slide8.xml"/><Relationship Id="rId36" Type="http://schemas.openxmlformats.org/officeDocument/2006/relationships/font" Target="fonts/Raleway-boldItalic.fntdata"/><Relationship Id="rId17" Type="http://schemas.openxmlformats.org/officeDocument/2006/relationships/slide" Target="slides/slide11.xml"/><Relationship Id="rId39" Type="http://schemas.openxmlformats.org/officeDocument/2006/relationships/font" Target="fonts/Lato-italic.fntdata"/><Relationship Id="rId16" Type="http://schemas.openxmlformats.org/officeDocument/2006/relationships/slide" Target="slides/slide10.xml"/><Relationship Id="rId38" Type="http://schemas.openxmlformats.org/officeDocument/2006/relationships/font" Target="fonts/La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cb9a0b074_1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b9a0b074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723630543_5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23630543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965474a9_3_3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965474a9_3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965474a9_3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e965474a9_3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cb9a0b074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cb9a0b074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cb9a0b074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cb9a0b074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cb9a0b07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cb9a0b07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cb9a0b074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cb9a0b074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e965474a9_3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e965474a9_3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cb9a0b07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cb9a0b07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965474a9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965474a9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cb9a0b074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cb9a0b074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cb57a65bd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cb57a65bd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cb57a65bd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cb57a65bd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cb57a65bd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cb57a65bd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cb57a65bd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cb57a65bd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cb57a65bd6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cb57a65bd6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1.pn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9.jpg"/><Relationship Id="rId4" Type="http://schemas.openxmlformats.org/officeDocument/2006/relationships/image" Target="../media/image1.png"/><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hyperlink" Target="http://googletranslate.blogspot.com/2015/10/futbol-translated.html" TargetMode="External"/><Relationship Id="rId5" Type="http://schemas.openxmlformats.org/officeDocument/2006/relationships/image" Target="../media/image1.png"/><Relationship Id="rId6"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http://www.theguardian.com/news/datablog/2014/sep/26/europeans-multiple-languages-uk-ireland" TargetMode="External"/><Relationship Id="rId4" Type="http://schemas.openxmlformats.org/officeDocument/2006/relationships/image" Target="../media/image1.png"/><Relationship Id="rId5"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hyperlink" Target="http://travel.trade.gov/view/m-2015-O-001/index.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hyperlink" Target="https://translate.google.com/community" TargetMode="External"/><Relationship Id="rId5" Type="http://schemas.openxmlformats.org/officeDocument/2006/relationships/image" Target="../media/image1.png"/><Relationship Id="rId6"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heathbrothers.com/presentations" TargetMode="External"/><Relationship Id="rId6"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One</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By Tina Brickey, Jacob Forbus, Amber Mcgarrahan, Patrick Mercado, and Brianda Salinas</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Just one!</a:t>
            </a:r>
            <a:r>
              <a:rPr lang="en"/>
              <a:t> Your own.</a:t>
            </a:r>
            <a:endParaRPr/>
          </a:p>
          <a:p>
            <a:pPr indent="0" lvl="0" marL="0" rtl="0" algn="l">
              <a:spcBef>
                <a:spcPts val="1000"/>
              </a:spcBef>
              <a:spcAft>
                <a:spcPts val="1000"/>
              </a:spcAft>
              <a:buNone/>
            </a:pPr>
            <a:r>
              <a:rPr b="0" lang="en" sz="2400"/>
              <a:t>(With a little help from your smart phone)</a:t>
            </a:r>
            <a:endParaRPr b="0" sz="2400"/>
          </a:p>
        </p:txBody>
      </p:sp>
      <p:grpSp>
        <p:nvGrpSpPr>
          <p:cNvPr id="134" name="Google Shape;134;p22"/>
          <p:cNvGrpSpPr/>
          <p:nvPr/>
        </p:nvGrpSpPr>
        <p:grpSpPr>
          <a:xfrm>
            <a:off x="6781388" y="2464035"/>
            <a:ext cx="2212050" cy="2537076"/>
            <a:chOff x="6803275" y="395363"/>
            <a:chExt cx="2212050" cy="2537076"/>
          </a:xfrm>
        </p:grpSpPr>
        <p:pic>
          <p:nvPicPr>
            <p:cNvPr id="135" name="Google Shape;135;p22"/>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36" name="Google Shape;136;p22"/>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37" name="Google Shape;137;p22"/>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0"/>
                </a:spcAft>
                <a:buNone/>
              </a:pPr>
              <a:r>
                <a:rPr lang="en" sz="1200">
                  <a:solidFill>
                    <a:schemeClr val="dk2"/>
                  </a:solidFill>
                  <a:latin typeface="Raleway"/>
                  <a:ea typeface="Raleway"/>
                  <a:cs typeface="Raleway"/>
                  <a:sym typeface="Raleway"/>
                </a:rPr>
                <a:t>Remember. If something sounds like common sense, people will ignore it. </a:t>
              </a:r>
              <a:endParaRPr sz="1200">
                <a:solidFill>
                  <a:schemeClr val="dk2"/>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Highlight what is unexpected about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your topic.</a:t>
              </a:r>
              <a:endParaRPr b="1" sz="1200">
                <a:solidFill>
                  <a:schemeClr val="dk2"/>
                </a:solidFill>
                <a:latin typeface="Raleway"/>
                <a:ea typeface="Raleway"/>
                <a:cs typeface="Raleway"/>
                <a:sym typeface="Raleway"/>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400">
                <a:solidFill>
                  <a:schemeClr val="dk2"/>
                </a:solidFill>
              </a:rPr>
              <a:t>The Google Translate app can repeat anything you say in up to </a:t>
            </a:r>
            <a:r>
              <a:rPr lang="en"/>
              <a:t>NINETY LANGUAGES</a:t>
            </a:r>
            <a:r>
              <a:rPr lang="en" sz="2400"/>
              <a:t> </a:t>
            </a:r>
            <a:r>
              <a:rPr b="0" lang="en" sz="2400">
                <a:solidFill>
                  <a:schemeClr val="dk2"/>
                </a:solidFill>
              </a:rPr>
              <a:t>from German and Japanese  to Czech and Zulu</a:t>
            </a:r>
            <a:endParaRPr b="0" sz="2400">
              <a:solidFill>
                <a:schemeClr val="dk2"/>
              </a:solidFill>
            </a:endParaRPr>
          </a:p>
        </p:txBody>
      </p:sp>
      <p:pic>
        <p:nvPicPr>
          <p:cNvPr id="143" name="Google Shape;143;p23"/>
          <p:cNvPicPr preferRelativeResize="0"/>
          <p:nvPr/>
        </p:nvPicPr>
        <p:blipFill rotWithShape="1">
          <a:blip r:embed="rId3">
            <a:alphaModFix/>
          </a:blip>
          <a:srcRect b="0" l="0" r="39660" t="0"/>
          <a:stretch/>
        </p:blipFill>
        <p:spPr>
          <a:xfrm>
            <a:off x="4488725" y="0"/>
            <a:ext cx="4655273" cy="5143501"/>
          </a:xfrm>
          <a:prstGeom prst="rect">
            <a:avLst/>
          </a:prstGeom>
          <a:noFill/>
          <a:ln>
            <a:noFill/>
          </a:ln>
        </p:spPr>
      </p:pic>
      <p:grpSp>
        <p:nvGrpSpPr>
          <p:cNvPr id="144" name="Google Shape;144;p23"/>
          <p:cNvGrpSpPr/>
          <p:nvPr/>
        </p:nvGrpSpPr>
        <p:grpSpPr>
          <a:xfrm>
            <a:off x="6781388" y="2464035"/>
            <a:ext cx="2212050" cy="2537076"/>
            <a:chOff x="6803275" y="395363"/>
            <a:chExt cx="2212050" cy="2537076"/>
          </a:xfrm>
        </p:grpSpPr>
        <p:pic>
          <p:nvPicPr>
            <p:cNvPr id="145" name="Google Shape;145;p23"/>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146" name="Google Shape;146;p23"/>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47" name="Google Shape;147;p23"/>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sz="1200">
                  <a:solidFill>
                    <a:schemeClr val="dk2"/>
                  </a:solidFill>
                  <a:latin typeface="Raleway"/>
                  <a:ea typeface="Raleway"/>
                  <a:cs typeface="Raleway"/>
                  <a:sym typeface="Raleway"/>
                </a:rPr>
                <a:t>Don’t wait till the end of the presentation to give the bottom line. </a:t>
              </a:r>
              <a:endParaRPr sz="1200">
                <a:solidFill>
                  <a:schemeClr val="dk2"/>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Reveal your product or idea (in this case a translation app) up front.</a:t>
              </a:r>
              <a:endParaRPr b="1" sz="1200">
                <a:solidFill>
                  <a:schemeClr val="dk1"/>
                </a:solidFill>
                <a:latin typeface="Raleway"/>
                <a:ea typeface="Raleway"/>
                <a:cs typeface="Raleway"/>
                <a:sym typeface="Raleway"/>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1" name="Shape 151"/>
        <p:cNvGrpSpPr/>
        <p:nvPr/>
      </p:nvGrpSpPr>
      <p:grpSpPr>
        <a:xfrm>
          <a:off x="0" y="0"/>
          <a:ext cx="0" cy="0"/>
          <a:chOff x="0" y="0"/>
          <a:chExt cx="0" cy="0"/>
        </a:xfrm>
      </p:grpSpPr>
      <p:pic>
        <p:nvPicPr>
          <p:cNvPr id="152" name="Google Shape;152;p24"/>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53" name="Google Shape;153;p24"/>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54" name="Google Shape;154;p24"/>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2. Examples</a:t>
            </a:r>
            <a:endParaRPr b="1" sz="3000">
              <a:solidFill>
                <a:schemeClr val="lt2"/>
              </a:solidFill>
              <a:latin typeface="Raleway"/>
              <a:ea typeface="Raleway"/>
              <a:cs typeface="Raleway"/>
              <a:sym typeface="Raleway"/>
            </a:endParaRPr>
          </a:p>
        </p:txBody>
      </p:sp>
      <p:sp>
        <p:nvSpPr>
          <p:cNvPr id="155" name="Google Shape;155;p24"/>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200">
                <a:latin typeface="Raleway"/>
                <a:ea typeface="Raleway"/>
                <a:cs typeface="Raleway"/>
                <a:sym typeface="Raleway"/>
              </a:rPr>
              <a:t>By the end of this section, your audience should be able to visualize: </a:t>
            </a:r>
            <a:endParaRPr sz="1200">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What</a:t>
            </a:r>
            <a:br>
              <a:rPr lang="en" sz="1200">
                <a:latin typeface="Raleway"/>
                <a:ea typeface="Raleway"/>
                <a:cs typeface="Raleway"/>
                <a:sym typeface="Raleway"/>
              </a:rPr>
            </a:br>
            <a:r>
              <a:rPr lang="en" sz="1200">
                <a:latin typeface="Raleway"/>
                <a:ea typeface="Raleway"/>
                <a:cs typeface="Raleway"/>
                <a:sym typeface="Raleway"/>
              </a:rPr>
              <a:t>What is the pain you cure with your solution?</a:t>
            </a:r>
            <a:endParaRPr sz="12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Who</a:t>
            </a:r>
            <a:br>
              <a:rPr lang="en" sz="1400">
                <a:latin typeface="Raleway"/>
                <a:ea typeface="Raleway"/>
                <a:cs typeface="Raleway"/>
                <a:sym typeface="Raleway"/>
              </a:rPr>
            </a:br>
            <a:r>
              <a:rPr lang="en" sz="1200">
                <a:latin typeface="Raleway"/>
                <a:ea typeface="Raleway"/>
                <a:cs typeface="Raleway"/>
                <a:sym typeface="Raleway"/>
              </a:rPr>
              <a:t>Show them a specific person who would benefit from your solution.</a:t>
            </a:r>
            <a:endParaRPr sz="1200">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pic>
        <p:nvPicPr>
          <p:cNvPr descr="Screen Shot 2015-11-19 at 11.46.25 PM.png" id="160" name="Google Shape;160;p25"/>
          <p:cNvPicPr preferRelativeResize="0"/>
          <p:nvPr/>
        </p:nvPicPr>
        <p:blipFill rotWithShape="1">
          <a:blip r:embed="rId3">
            <a:alphaModFix/>
          </a:blip>
          <a:srcRect b="0" l="26143" r="26148" t="0"/>
          <a:stretch/>
        </p:blipFill>
        <p:spPr>
          <a:xfrm>
            <a:off x="-1" y="0"/>
            <a:ext cx="4567200" cy="5143499"/>
          </a:xfrm>
          <a:prstGeom prst="rect">
            <a:avLst/>
          </a:prstGeom>
          <a:noFill/>
          <a:ln>
            <a:noFill/>
          </a:ln>
        </p:spPr>
      </p:pic>
      <p:sp>
        <p:nvSpPr>
          <p:cNvPr id="161" name="Google Shape;161;p25"/>
          <p:cNvSpPr txBox="1"/>
          <p:nvPr>
            <p:ph idx="1" type="body"/>
          </p:nvPr>
        </p:nvSpPr>
        <p:spPr>
          <a:xfrm>
            <a:off x="4832750"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Meet Alberto.</a:t>
            </a:r>
            <a:r>
              <a:rPr lang="en" sz="3000">
                <a:solidFill>
                  <a:schemeClr val="dk1"/>
                </a:solidFill>
              </a:rPr>
              <a:t> </a:t>
            </a:r>
            <a:endParaRPr sz="3000">
              <a:solidFill>
                <a:schemeClr val="dk1"/>
              </a:solidFill>
            </a:endParaRPr>
          </a:p>
          <a:p>
            <a:pPr indent="0" lvl="0" marL="0" rtl="0" algn="l">
              <a:spcBef>
                <a:spcPts val="1600"/>
              </a:spcBef>
              <a:spcAft>
                <a:spcPts val="0"/>
              </a:spcAft>
              <a:buNone/>
            </a:pPr>
            <a:r>
              <a:rPr lang="en" sz="1800">
                <a:solidFill>
                  <a:srgbClr val="000000"/>
                </a:solidFill>
              </a:rPr>
              <a:t>He recently moved from Spain to a small town in Northern Ireland.</a:t>
            </a:r>
            <a:endParaRPr sz="1800">
              <a:solidFill>
                <a:srgbClr val="000000"/>
              </a:solidFill>
            </a:endParaRPr>
          </a:p>
          <a:p>
            <a:pPr indent="0" lvl="0" marL="0" rtl="0" algn="l">
              <a:spcBef>
                <a:spcPts val="1600"/>
              </a:spcBef>
              <a:spcAft>
                <a:spcPts val="1600"/>
              </a:spcAft>
              <a:buClr>
                <a:schemeClr val="dk2"/>
              </a:buClr>
              <a:buSzPts val="1100"/>
              <a:buFont typeface="Arial"/>
              <a:buNone/>
            </a:pPr>
            <a:r>
              <a:rPr lang="en" sz="1800"/>
              <a:t>He loved soccer, but feared he had no way to talk to a coach or teammates. </a:t>
            </a:r>
            <a:endParaRPr sz="1800">
              <a:solidFill>
                <a:srgbClr val="000000"/>
              </a:solidFill>
            </a:endParaRPr>
          </a:p>
        </p:txBody>
      </p:sp>
      <p:grpSp>
        <p:nvGrpSpPr>
          <p:cNvPr id="162" name="Google Shape;162;p25"/>
          <p:cNvGrpSpPr/>
          <p:nvPr/>
        </p:nvGrpSpPr>
        <p:grpSpPr>
          <a:xfrm>
            <a:off x="134988" y="2464035"/>
            <a:ext cx="2212050" cy="2537076"/>
            <a:chOff x="6803275" y="395363"/>
            <a:chExt cx="2212050" cy="2537076"/>
          </a:xfrm>
        </p:grpSpPr>
        <p:pic>
          <p:nvPicPr>
            <p:cNvPr id="163" name="Google Shape;163;p25"/>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164" name="Google Shape;164;p25"/>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65" name="Google Shape;165;p25"/>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Tell the audience about the problem through a </a:t>
              </a:r>
              <a:r>
                <a:rPr b="1" lang="en" sz="1200">
                  <a:solidFill>
                    <a:schemeClr val="dk2"/>
                  </a:solidFill>
                  <a:latin typeface="Raleway"/>
                  <a:ea typeface="Raleway"/>
                  <a:cs typeface="Raleway"/>
                  <a:sym typeface="Raleway"/>
                </a:rPr>
                <a:t>story</a:t>
              </a:r>
              <a:r>
                <a:rPr lang="en" sz="1200">
                  <a:solidFill>
                    <a:schemeClr val="dk2"/>
                  </a:solidFill>
                  <a:latin typeface="Raleway"/>
                  <a:ea typeface="Raleway"/>
                  <a:cs typeface="Raleway"/>
                  <a:sym typeface="Raleway"/>
                </a:rPr>
                <a:t>, ideally a person. </a:t>
              </a:r>
              <a:endParaRPr b="1" sz="1200">
                <a:solidFill>
                  <a:schemeClr val="dk1"/>
                </a:solidFill>
                <a:latin typeface="Raleway"/>
                <a:ea typeface="Raleway"/>
                <a:cs typeface="Raleway"/>
                <a:sym typeface="Raleway"/>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sp>
        <p:nvSpPr>
          <p:cNvPr id="170" name="Google Shape;170;p26"/>
          <p:cNvSpPr txBox="1"/>
          <p:nvPr>
            <p:ph idx="1" type="subTitle"/>
          </p:nvPr>
        </p:nvSpPr>
        <p:spPr>
          <a:xfrm>
            <a:off x="265500" y="653700"/>
            <a:ext cx="4045200" cy="3836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chemeClr val="dk1"/>
                </a:solidFill>
              </a:rPr>
              <a:t>Meet Marcos.</a:t>
            </a:r>
            <a:endParaRPr b="1" sz="3000">
              <a:solidFill>
                <a:schemeClr val="dk1"/>
              </a:solidFill>
            </a:endParaRPr>
          </a:p>
          <a:p>
            <a:pPr indent="0" lvl="0" marL="0" rtl="0" algn="l">
              <a:lnSpc>
                <a:spcPct val="115000"/>
              </a:lnSpc>
              <a:spcBef>
                <a:spcPts val="1600"/>
              </a:spcBef>
              <a:spcAft>
                <a:spcPts val="0"/>
              </a:spcAft>
              <a:buNone/>
            </a:pPr>
            <a:r>
              <a:rPr lang="en" sz="1800"/>
              <a:t>He recently opened a camera shop near the Louvre in Paris. </a:t>
            </a:r>
            <a:endParaRPr sz="1800"/>
          </a:p>
          <a:p>
            <a:pPr indent="0" lvl="0" marL="0" rtl="0" algn="l">
              <a:lnSpc>
                <a:spcPct val="115000"/>
              </a:lnSpc>
              <a:spcBef>
                <a:spcPts val="1600"/>
              </a:spcBef>
              <a:spcAft>
                <a:spcPts val="1600"/>
              </a:spcAft>
              <a:buNone/>
            </a:pPr>
            <a:r>
              <a:rPr lang="en" sz="1800"/>
              <a:t>Visitors to his store, mostly tourists, speak many different languages making anything beyond a simple transaction a challenge.</a:t>
            </a:r>
            <a:endParaRPr sz="1800"/>
          </a:p>
        </p:txBody>
      </p:sp>
      <p:pic>
        <p:nvPicPr>
          <p:cNvPr id="171" name="Google Shape;171;p26"/>
          <p:cNvPicPr preferRelativeResize="0"/>
          <p:nvPr/>
        </p:nvPicPr>
        <p:blipFill rotWithShape="1">
          <a:blip r:embed="rId3">
            <a:alphaModFix/>
          </a:blip>
          <a:srcRect b="20862" l="1729" r="0" t="6746"/>
          <a:stretch/>
        </p:blipFill>
        <p:spPr>
          <a:xfrm>
            <a:off x="4488725" y="0"/>
            <a:ext cx="4655272" cy="5143505"/>
          </a:xfrm>
          <a:prstGeom prst="rect">
            <a:avLst/>
          </a:prstGeom>
          <a:noFill/>
          <a:ln>
            <a:noFill/>
          </a:ln>
        </p:spPr>
      </p:pic>
      <p:grpSp>
        <p:nvGrpSpPr>
          <p:cNvPr id="172" name="Google Shape;172;p26"/>
          <p:cNvGrpSpPr/>
          <p:nvPr/>
        </p:nvGrpSpPr>
        <p:grpSpPr>
          <a:xfrm>
            <a:off x="6781388" y="2464035"/>
            <a:ext cx="2212050" cy="2537076"/>
            <a:chOff x="6803275" y="395363"/>
            <a:chExt cx="2212050" cy="2537076"/>
          </a:xfrm>
        </p:grpSpPr>
        <p:pic>
          <p:nvPicPr>
            <p:cNvPr id="173" name="Google Shape;173;p26"/>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174" name="Google Shape;174;p26"/>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75" name="Google Shape;175;p26"/>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If one example isn’t sufficient to help people understand the breadth of your idea, pick a couple of examples.</a:t>
              </a:r>
              <a:endParaRPr b="1" sz="1200">
                <a:solidFill>
                  <a:schemeClr val="dk1"/>
                </a:solidFill>
                <a:latin typeface="Raleway"/>
                <a:ea typeface="Raleway"/>
                <a:cs typeface="Raleway"/>
                <a:sym typeface="Raleway"/>
              </a:endParaRPr>
            </a:p>
          </p:txBody>
        </p:sp>
      </p:grpSp>
      <p:sp>
        <p:nvSpPr>
          <p:cNvPr id="176" name="Google Shape;176;p26"/>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solidFill>
                  <a:schemeClr val="lt2"/>
                </a:solidFill>
                <a:latin typeface="Lato"/>
                <a:ea typeface="Lato"/>
                <a:cs typeface="Lato"/>
                <a:sym typeface="Lato"/>
              </a:rPr>
              <a:t>Story for illustration purposes only</a:t>
            </a:r>
            <a:endParaRPr i="1" sz="1200">
              <a:solidFill>
                <a:schemeClr val="lt2"/>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descr="Screen Shot 2015-11-20 at 9.47.21 AM.png" id="181" name="Google Shape;181;p27"/>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182" name="Google Shape;182;p27"/>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translation barrier left Alberto feeling lonely and hurt Marco’s business.</a:t>
            </a:r>
            <a:endParaRPr/>
          </a:p>
        </p:txBody>
      </p:sp>
      <p:grpSp>
        <p:nvGrpSpPr>
          <p:cNvPr id="183" name="Google Shape;183;p27"/>
          <p:cNvGrpSpPr/>
          <p:nvPr/>
        </p:nvGrpSpPr>
        <p:grpSpPr>
          <a:xfrm>
            <a:off x="6781388" y="2464035"/>
            <a:ext cx="2212050" cy="2537076"/>
            <a:chOff x="6803275" y="395363"/>
            <a:chExt cx="2212050" cy="2537076"/>
          </a:xfrm>
        </p:grpSpPr>
        <p:pic>
          <p:nvPicPr>
            <p:cNvPr id="184" name="Google Shape;184;p27"/>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185" name="Google Shape;185;p27"/>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86" name="Google Shape;186;p27"/>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Ideally, speak of people in very different situations, but where each could benefit from your solution.</a:t>
              </a:r>
              <a:endParaRPr b="1" sz="1200">
                <a:solidFill>
                  <a:schemeClr val="dk1"/>
                </a:solidFill>
                <a:latin typeface="Raleway"/>
                <a:ea typeface="Raleway"/>
                <a:cs typeface="Raleway"/>
                <a:sym typeface="Raleway"/>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 name="Shape 190"/>
        <p:cNvGrpSpPr/>
        <p:nvPr/>
      </p:nvGrpSpPr>
      <p:grpSpPr>
        <a:xfrm>
          <a:off x="0" y="0"/>
          <a:ext cx="0" cy="0"/>
          <a:chOff x="0" y="0"/>
          <a:chExt cx="0" cy="0"/>
        </a:xfrm>
      </p:grpSpPr>
      <p:pic>
        <p:nvPicPr>
          <p:cNvPr id="191" name="Google Shape;191;p28"/>
          <p:cNvPicPr preferRelativeResize="0"/>
          <p:nvPr/>
        </p:nvPicPr>
        <p:blipFill rotWithShape="1">
          <a:blip r:embed="rId3">
            <a:alphaModFix/>
          </a:blip>
          <a:srcRect b="15074" l="0" r="0" t="0"/>
          <a:stretch/>
        </p:blipFill>
        <p:spPr>
          <a:xfrm>
            <a:off x="0" y="0"/>
            <a:ext cx="9143997" cy="5143498"/>
          </a:xfrm>
          <a:prstGeom prst="rect">
            <a:avLst/>
          </a:prstGeom>
          <a:noFill/>
          <a:ln>
            <a:noFill/>
          </a:ln>
        </p:spPr>
      </p:pic>
      <p:sp>
        <p:nvSpPr>
          <p:cNvPr id="192" name="Google Shape;192;p28"/>
          <p:cNvSpPr/>
          <p:nvPr/>
        </p:nvSpPr>
        <p:spPr>
          <a:xfrm>
            <a:off x="283000" y="297900"/>
            <a:ext cx="4547700" cy="45477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8"/>
          <p:cNvSpPr txBox="1"/>
          <p:nvPr>
            <p:ph idx="4294967295" type="body"/>
          </p:nvPr>
        </p:nvSpPr>
        <p:spPr>
          <a:xfrm>
            <a:off x="481300" y="529650"/>
            <a:ext cx="4151100" cy="4084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2800">
                <a:solidFill>
                  <a:schemeClr val="accent5"/>
                </a:solidFill>
              </a:rPr>
              <a:t>Then, Marcos discovered Google Translate</a:t>
            </a:r>
            <a:endParaRPr b="1" sz="2800">
              <a:solidFill>
                <a:schemeClr val="accent5"/>
              </a:solidFill>
            </a:endParaRPr>
          </a:p>
          <a:p>
            <a:pPr indent="0" lvl="0" marL="0" rtl="0" algn="l">
              <a:lnSpc>
                <a:spcPct val="100000"/>
              </a:lnSpc>
              <a:spcBef>
                <a:spcPts val="1600"/>
              </a:spcBef>
              <a:spcAft>
                <a:spcPts val="0"/>
              </a:spcAft>
              <a:buNone/>
            </a:pPr>
            <a:r>
              <a:rPr lang="en">
                <a:solidFill>
                  <a:schemeClr val="lt1"/>
                </a:solidFill>
              </a:rPr>
              <a:t>He has his visiting customers speak their camera issues into the app. </a:t>
            </a:r>
            <a:endParaRPr>
              <a:solidFill>
                <a:schemeClr val="lt1"/>
              </a:solidFill>
            </a:endParaRPr>
          </a:p>
          <a:p>
            <a:pPr indent="0" lvl="0" marL="0" rtl="0" algn="l">
              <a:lnSpc>
                <a:spcPct val="100000"/>
              </a:lnSpc>
              <a:spcBef>
                <a:spcPts val="1600"/>
              </a:spcBef>
              <a:spcAft>
                <a:spcPts val="1600"/>
              </a:spcAft>
              <a:buNone/>
            </a:pPr>
            <a:r>
              <a:rPr lang="en">
                <a:solidFill>
                  <a:schemeClr val="lt1"/>
                </a:solidFill>
              </a:rPr>
              <a:t>He’s able to give them a friendly,  personalized experience by understanding exactly what they need.</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 name="Shape 197"/>
        <p:cNvGrpSpPr/>
        <p:nvPr/>
      </p:nvGrpSpPr>
      <p:grpSpPr>
        <a:xfrm>
          <a:off x="0" y="0"/>
          <a:ext cx="0" cy="0"/>
          <a:chOff x="0" y="0"/>
          <a:chExt cx="0" cy="0"/>
        </a:xfrm>
      </p:grpSpPr>
      <p:pic>
        <p:nvPicPr>
          <p:cNvPr descr="Screen Shot 2015-11-19 at 11.48.18 PM.png" id="198" name="Google Shape;198;p29"/>
          <p:cNvPicPr preferRelativeResize="0"/>
          <p:nvPr/>
        </p:nvPicPr>
        <p:blipFill rotWithShape="1">
          <a:blip r:embed="rId3">
            <a:alphaModFix/>
          </a:blip>
          <a:srcRect b="0" l="26321" r="26321" t="0"/>
          <a:stretch/>
        </p:blipFill>
        <p:spPr>
          <a:xfrm>
            <a:off x="0" y="0"/>
            <a:ext cx="4567201" cy="5143499"/>
          </a:xfrm>
          <a:prstGeom prst="rect">
            <a:avLst/>
          </a:prstGeom>
          <a:noFill/>
          <a:ln>
            <a:noFill/>
          </a:ln>
        </p:spPr>
      </p:pic>
      <p:sp>
        <p:nvSpPr>
          <p:cNvPr id="199" name="Google Shape;199;p29"/>
          <p:cNvSpPr txBox="1"/>
          <p:nvPr>
            <p:ph idx="1" type="body"/>
          </p:nvPr>
        </p:nvSpPr>
        <p:spPr>
          <a:xfrm>
            <a:off x="4832750"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A simple gesture</a:t>
            </a:r>
            <a:endParaRPr sz="3000">
              <a:solidFill>
                <a:schemeClr val="dk1"/>
              </a:solidFill>
            </a:endParaRPr>
          </a:p>
          <a:p>
            <a:pPr indent="0" lvl="0" marL="0" rtl="0" algn="l">
              <a:spcBef>
                <a:spcPts val="1600"/>
              </a:spcBef>
              <a:spcAft>
                <a:spcPts val="0"/>
              </a:spcAft>
              <a:buClr>
                <a:schemeClr val="dk2"/>
              </a:buClr>
              <a:buSzPts val="1100"/>
              <a:buFont typeface="Arial"/>
              <a:buNone/>
            </a:pPr>
            <a:r>
              <a:rPr lang="en" sz="1800">
                <a:solidFill>
                  <a:srgbClr val="000000"/>
                </a:solidFill>
              </a:rPr>
              <a:t>Coaches Gary and Glen knew no Spanish.  </a:t>
            </a:r>
            <a:endParaRPr sz="1800">
              <a:solidFill>
                <a:srgbClr val="000000"/>
              </a:solidFill>
            </a:endParaRPr>
          </a:p>
          <a:p>
            <a:pPr indent="0" lvl="0" marL="0" rtl="0" algn="l">
              <a:spcBef>
                <a:spcPts val="1600"/>
              </a:spcBef>
              <a:spcAft>
                <a:spcPts val="1600"/>
              </a:spcAft>
              <a:buClr>
                <a:schemeClr val="dk2"/>
              </a:buClr>
              <a:buSzPts val="1100"/>
              <a:buFont typeface="Arial"/>
              <a:buNone/>
            </a:pPr>
            <a:r>
              <a:rPr lang="en" sz="1800">
                <a:solidFill>
                  <a:srgbClr val="000000"/>
                </a:solidFill>
              </a:rPr>
              <a:t>They used Google Translate to invite Alberto to join in</a:t>
            </a:r>
            <a:r>
              <a:rPr lang="en" sz="1800"/>
              <a:t>...</a:t>
            </a:r>
            <a:r>
              <a:rPr lang="en" sz="1800">
                <a:solidFill>
                  <a:srgbClr val="000000"/>
                </a:solidFill>
              </a:rPr>
              <a:t> “Do you want to play?”... “Can you defend the left side?”</a:t>
            </a:r>
            <a:endParaRPr sz="1800">
              <a:solidFill>
                <a:srgbClr val="000000"/>
              </a:solidFill>
            </a:endParaRPr>
          </a:p>
        </p:txBody>
      </p:sp>
      <p:grpSp>
        <p:nvGrpSpPr>
          <p:cNvPr id="200" name="Google Shape;200;p29"/>
          <p:cNvGrpSpPr/>
          <p:nvPr/>
        </p:nvGrpSpPr>
        <p:grpSpPr>
          <a:xfrm>
            <a:off x="134988" y="2464035"/>
            <a:ext cx="2212050" cy="2537076"/>
            <a:chOff x="6803275" y="395363"/>
            <a:chExt cx="2212050" cy="2537076"/>
          </a:xfrm>
        </p:grpSpPr>
        <p:pic>
          <p:nvPicPr>
            <p:cNvPr id="201" name="Google Shape;201;p29"/>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202" name="Google Shape;202;p29"/>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203" name="Google Shape;203;p29"/>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Show how your solution helps the person in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the story reach his or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her goals.</a:t>
              </a:r>
              <a:endParaRPr b="1" sz="1200">
                <a:solidFill>
                  <a:schemeClr val="dk1"/>
                </a:solidFill>
                <a:latin typeface="Raleway"/>
                <a:ea typeface="Raleway"/>
                <a:cs typeface="Raleway"/>
                <a:sym typeface="Raleway"/>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0"/>
          <p:cNvPicPr preferRelativeResize="0"/>
          <p:nvPr/>
        </p:nvPicPr>
        <p:blipFill rotWithShape="1">
          <a:blip r:embed="rId3">
            <a:alphaModFix/>
          </a:blip>
          <a:srcRect b="5329" l="0" r="11111" t="0"/>
          <a:stretch/>
        </p:blipFill>
        <p:spPr>
          <a:xfrm>
            <a:off x="0" y="0"/>
            <a:ext cx="9144000" cy="5143500"/>
          </a:xfrm>
          <a:prstGeom prst="rect">
            <a:avLst/>
          </a:prstGeom>
          <a:noFill/>
          <a:ln>
            <a:noFill/>
          </a:ln>
        </p:spPr>
      </p:pic>
      <p:sp>
        <p:nvSpPr>
          <p:cNvPr id="209" name="Google Shape;209;p30"/>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accent5"/>
                </a:solidFill>
              </a:rPr>
              <a:t>From outsider to star</a:t>
            </a:r>
            <a:endParaRPr sz="4200">
              <a:solidFill>
                <a:schemeClr val="accent5"/>
              </a:solidFill>
            </a:endParaRPr>
          </a:p>
          <a:p>
            <a:pPr indent="0" lvl="0" marL="0" rtl="0" algn="l">
              <a:spcBef>
                <a:spcPts val="1000"/>
              </a:spcBef>
              <a:spcAft>
                <a:spcPts val="0"/>
              </a:spcAft>
              <a:buNone/>
            </a:pPr>
            <a:r>
              <a:rPr b="0" lang="en" sz="2100"/>
              <a:t>Alberto scored 30 goals in 21 games.  He is now being scouted by several professional clubs in the Premier League.  And he’s a favorite of the other boys on the team.</a:t>
            </a:r>
            <a:endParaRPr b="0" sz="2100"/>
          </a:p>
          <a:p>
            <a:pPr indent="0" lvl="0" marL="0" rtl="0" algn="l">
              <a:spcBef>
                <a:spcPts val="1000"/>
              </a:spcBef>
              <a:spcAft>
                <a:spcPts val="0"/>
              </a:spcAft>
              <a:buNone/>
            </a:pPr>
            <a:r>
              <a:t/>
            </a:r>
            <a:endParaRPr sz="2100"/>
          </a:p>
          <a:p>
            <a:pPr indent="0" lvl="0" marL="0" rtl="0" algn="l">
              <a:lnSpc>
                <a:spcPct val="115000"/>
              </a:lnSpc>
              <a:spcBef>
                <a:spcPts val="1000"/>
              </a:spcBef>
              <a:spcAft>
                <a:spcPts val="1000"/>
              </a:spcAft>
              <a:buNone/>
            </a:pPr>
            <a:r>
              <a:rPr b="0" lang="en" sz="1600" u="sng">
                <a:solidFill>
                  <a:schemeClr val="accent5"/>
                </a:solidFill>
                <a:latin typeface="Lato"/>
                <a:ea typeface="Lato"/>
                <a:cs typeface="Lato"/>
                <a:sym typeface="Lato"/>
                <a:hlinkClick r:id="rId4">
                  <a:extLst>
                    <a:ext uri="{A12FA001-AC4F-418D-AE19-62706E023703}">
                      <ahyp:hlinkClr val="tx"/>
                    </a:ext>
                  </a:extLst>
                </a:hlinkClick>
              </a:rPr>
              <a:t>See a short video on Alberto’s story</a:t>
            </a:r>
            <a:endParaRPr sz="2400" u="sng">
              <a:solidFill>
                <a:schemeClr val="accent5"/>
              </a:solidFill>
            </a:endParaRPr>
          </a:p>
        </p:txBody>
      </p:sp>
      <p:grpSp>
        <p:nvGrpSpPr>
          <p:cNvPr id="210" name="Google Shape;210;p30"/>
          <p:cNvGrpSpPr/>
          <p:nvPr/>
        </p:nvGrpSpPr>
        <p:grpSpPr>
          <a:xfrm>
            <a:off x="6781388" y="2464035"/>
            <a:ext cx="2212050" cy="2537076"/>
            <a:chOff x="6803275" y="395363"/>
            <a:chExt cx="2212050" cy="2537076"/>
          </a:xfrm>
        </p:grpSpPr>
        <p:pic>
          <p:nvPicPr>
            <p:cNvPr id="211" name="Google Shape;211;p30"/>
            <p:cNvPicPr preferRelativeResize="0"/>
            <p:nvPr/>
          </p:nvPicPr>
          <p:blipFill>
            <a:blip r:embed="rId5">
              <a:alphaModFix/>
            </a:blip>
            <a:stretch>
              <a:fillRect/>
            </a:stretch>
          </p:blipFill>
          <p:spPr>
            <a:xfrm>
              <a:off x="6803275" y="427445"/>
              <a:ext cx="2212050" cy="2504994"/>
            </a:xfrm>
            <a:prstGeom prst="rect">
              <a:avLst/>
            </a:prstGeom>
            <a:noFill/>
            <a:ln>
              <a:noFill/>
            </a:ln>
          </p:spPr>
        </p:pic>
        <p:pic>
          <p:nvPicPr>
            <p:cNvPr descr="Piece of duct tape sticking a note to the slide" id="212" name="Google Shape;212;p30"/>
            <p:cNvPicPr preferRelativeResize="0"/>
            <p:nvPr/>
          </p:nvPicPr>
          <p:blipFill rotWithShape="1">
            <a:blip r:embed="rId6">
              <a:alphaModFix/>
            </a:blip>
            <a:srcRect b="10011" l="9244" r="2118" t="5926"/>
            <a:stretch/>
          </p:blipFill>
          <p:spPr>
            <a:xfrm rot="154826">
              <a:off x="7370663" y="419419"/>
              <a:ext cx="1077273" cy="382687"/>
            </a:xfrm>
            <a:prstGeom prst="rect">
              <a:avLst/>
            </a:prstGeom>
            <a:noFill/>
            <a:ln>
              <a:noFill/>
            </a:ln>
          </p:spPr>
        </p:pic>
        <p:sp>
          <p:nvSpPr>
            <p:cNvPr id="213" name="Google Shape;213;p30"/>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Stories become more credible when they use concrete details such as the specific complex moves Alberto learned through Translate and his 30 goals in 21 games performance stats.</a:t>
              </a:r>
              <a:endParaRPr b="1">
                <a:solidFill>
                  <a:schemeClr val="dk1"/>
                </a:solidFill>
                <a:latin typeface="Raleway"/>
                <a:ea typeface="Raleway"/>
                <a:cs typeface="Raleway"/>
                <a:sym typeface="Raleway"/>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7" name="Shape 217"/>
        <p:cNvGrpSpPr/>
        <p:nvPr/>
      </p:nvGrpSpPr>
      <p:grpSpPr>
        <a:xfrm>
          <a:off x="0" y="0"/>
          <a:ext cx="0" cy="0"/>
          <a:chOff x="0" y="0"/>
          <a:chExt cx="0" cy="0"/>
        </a:xfrm>
      </p:grpSpPr>
      <p:pic>
        <p:nvPicPr>
          <p:cNvPr id="218" name="Google Shape;218;p31"/>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219" name="Google Shape;219;p31"/>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20" name="Google Shape;220;p31"/>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3. Examples</a:t>
            </a:r>
            <a:endParaRPr b="1" sz="3000">
              <a:solidFill>
                <a:schemeClr val="lt2"/>
              </a:solidFill>
              <a:latin typeface="Raleway"/>
              <a:ea typeface="Raleway"/>
              <a:cs typeface="Raleway"/>
              <a:sym typeface="Raleway"/>
            </a:endParaRPr>
          </a:p>
        </p:txBody>
      </p:sp>
      <p:sp>
        <p:nvSpPr>
          <p:cNvPr id="221" name="Google Shape;221;p31"/>
          <p:cNvSpPr txBox="1"/>
          <p:nvPr>
            <p:ph idx="4294967295" type="body"/>
          </p:nvPr>
        </p:nvSpPr>
        <p:spPr>
          <a:xfrm>
            <a:off x="2855550" y="1377475"/>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aleway"/>
                <a:ea typeface="Raleway"/>
                <a:cs typeface="Raleway"/>
                <a:sym typeface="Raleway"/>
              </a:rPr>
              <a:t>People need to understand how rare or frequent your examples are. </a:t>
            </a:r>
            <a:endParaRPr sz="1200">
              <a:latin typeface="Raleway"/>
              <a:ea typeface="Raleway"/>
              <a:cs typeface="Raleway"/>
              <a:sym typeface="Raleway"/>
            </a:endParaRPr>
          </a:p>
          <a:p>
            <a:pPr indent="0" lvl="0" marL="0" rtl="0" algn="l">
              <a:spcBef>
                <a:spcPts val="1600"/>
              </a:spcBef>
              <a:spcAft>
                <a:spcPts val="0"/>
              </a:spcAft>
              <a:buNone/>
            </a:pPr>
            <a:r>
              <a:rPr lang="en" sz="1200">
                <a:latin typeface="Raleway"/>
                <a:ea typeface="Raleway"/>
                <a:cs typeface="Raleway"/>
                <a:sym typeface="Raleway"/>
              </a:rPr>
              <a:t>Pick 1 or 2 statistics and make them as concrete as possible. Stats are generally not sticky, but here are a few tactics: </a:t>
            </a:r>
            <a:endParaRPr sz="1200">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Relate</a:t>
            </a:r>
            <a:br>
              <a:rPr lang="en" sz="1400">
                <a:latin typeface="Raleway"/>
                <a:ea typeface="Raleway"/>
                <a:cs typeface="Raleway"/>
                <a:sym typeface="Raleway"/>
              </a:rPr>
            </a:br>
            <a:r>
              <a:rPr lang="en" sz="1200">
                <a:latin typeface="Raleway"/>
                <a:ea typeface="Raleway"/>
                <a:cs typeface="Raleway"/>
                <a:sym typeface="Raleway"/>
              </a:rPr>
              <a:t>Deliver data within the context of a story you’ve already told</a:t>
            </a:r>
            <a:endParaRPr sz="12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Compare</a:t>
            </a:r>
            <a:br>
              <a:rPr lang="en" sz="1400">
                <a:latin typeface="Raleway"/>
                <a:ea typeface="Raleway"/>
                <a:cs typeface="Raleway"/>
                <a:sym typeface="Raleway"/>
              </a:rPr>
            </a:br>
            <a:r>
              <a:rPr lang="en" sz="1200">
                <a:latin typeface="Raleway"/>
                <a:ea typeface="Raleway"/>
                <a:cs typeface="Raleway"/>
                <a:sym typeface="Raleway"/>
              </a:rPr>
              <a:t>Make big numbers digestible by putting them in the context of something familiar</a:t>
            </a:r>
            <a:endParaRPr sz="1200">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535775" y="712150"/>
            <a:ext cx="80019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Topic: Predicting Housing Prices</a:t>
            </a:r>
            <a:endParaRPr sz="2400"/>
          </a:p>
        </p:txBody>
      </p:sp>
      <p:sp>
        <p:nvSpPr>
          <p:cNvPr id="79" name="Google Shape;79;p14"/>
          <p:cNvSpPr txBox="1"/>
          <p:nvPr>
            <p:ph idx="4294967295" type="title"/>
          </p:nvPr>
        </p:nvSpPr>
        <p:spPr>
          <a:xfrm>
            <a:off x="535775" y="1480150"/>
            <a:ext cx="45216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2000">
                <a:latin typeface="Lato"/>
                <a:ea typeface="Lato"/>
                <a:cs typeface="Lato"/>
                <a:sym typeface="Lato"/>
              </a:rPr>
              <a:t>The topic of our project was to create a machine learning model that is able to predict Housing prices based on various factors for Houses in California.</a:t>
            </a:r>
            <a:endParaRPr sz="1900">
              <a:latin typeface="Lato"/>
              <a:ea typeface="Lato"/>
              <a:cs typeface="Lato"/>
              <a:sym typeface="Lato"/>
            </a:endParaRPr>
          </a:p>
        </p:txBody>
      </p:sp>
      <p:pic>
        <p:nvPicPr>
          <p:cNvPr id="80" name="Google Shape;80;p14"/>
          <p:cNvPicPr preferRelativeResize="0"/>
          <p:nvPr/>
        </p:nvPicPr>
        <p:blipFill>
          <a:blip r:embed="rId3">
            <a:alphaModFix/>
          </a:blip>
          <a:stretch>
            <a:fillRect/>
          </a:stretch>
        </p:blipFill>
        <p:spPr>
          <a:xfrm>
            <a:off x="5057450" y="1991501"/>
            <a:ext cx="3379925" cy="2556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300"/>
              <a:t>It’s no surprise Marcos uses Google Translate in his shop regularly.</a:t>
            </a:r>
            <a:endParaRPr b="0" sz="2300"/>
          </a:p>
          <a:p>
            <a:pPr indent="0" lvl="0" marL="0" rtl="0" algn="l">
              <a:spcBef>
                <a:spcPts val="1600"/>
              </a:spcBef>
              <a:spcAft>
                <a:spcPts val="1000"/>
              </a:spcAft>
              <a:buNone/>
            </a:pPr>
            <a:r>
              <a:rPr lang="en"/>
              <a:t>There are </a:t>
            </a:r>
            <a:r>
              <a:rPr lang="en">
                <a:solidFill>
                  <a:schemeClr val="accent5"/>
                </a:solidFill>
              </a:rPr>
              <a:t>23 officially</a:t>
            </a:r>
            <a:r>
              <a:rPr lang="en">
                <a:solidFill>
                  <a:schemeClr val="dk1"/>
                </a:solidFill>
              </a:rPr>
              <a:t> </a:t>
            </a:r>
            <a:r>
              <a:rPr lang="en">
                <a:solidFill>
                  <a:schemeClr val="accent5"/>
                </a:solidFill>
              </a:rPr>
              <a:t>recognized languages</a:t>
            </a:r>
            <a:r>
              <a:rPr lang="en"/>
              <a:t> in the EU.</a:t>
            </a:r>
            <a:endParaRPr/>
          </a:p>
        </p:txBody>
      </p:sp>
      <p:sp>
        <p:nvSpPr>
          <p:cNvPr id="227" name="Google Shape;227;p32"/>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ato"/>
                <a:ea typeface="Lato"/>
                <a:cs typeface="Lato"/>
                <a:sym typeface="Lato"/>
              </a:rPr>
              <a:t>Source: </a:t>
            </a:r>
            <a:r>
              <a:rPr lang="en" sz="1200" u="sng">
                <a:solidFill>
                  <a:schemeClr val="accent5"/>
                </a:solidFill>
                <a:latin typeface="Lato"/>
                <a:ea typeface="Lato"/>
                <a:cs typeface="Lato"/>
                <a:sym typeface="Lato"/>
                <a:hlinkClick r:id="rId3">
                  <a:extLst>
                    <a:ext uri="{A12FA001-AC4F-418D-AE19-62706E023703}">
                      <ahyp:hlinkClr val="tx"/>
                    </a:ext>
                  </a:extLst>
                </a:hlinkClick>
              </a:rPr>
              <a:t>theguardian.com</a:t>
            </a:r>
            <a:endParaRPr sz="1200">
              <a:solidFill>
                <a:schemeClr val="accent5"/>
              </a:solidFill>
              <a:latin typeface="Lato"/>
              <a:ea typeface="Lato"/>
              <a:cs typeface="Lato"/>
              <a:sym typeface="Lato"/>
            </a:endParaRPr>
          </a:p>
        </p:txBody>
      </p:sp>
      <p:grpSp>
        <p:nvGrpSpPr>
          <p:cNvPr id="228" name="Google Shape;228;p32"/>
          <p:cNvGrpSpPr/>
          <p:nvPr/>
        </p:nvGrpSpPr>
        <p:grpSpPr>
          <a:xfrm>
            <a:off x="6781388" y="2464035"/>
            <a:ext cx="2212050" cy="2537076"/>
            <a:chOff x="6803275" y="395363"/>
            <a:chExt cx="2212050" cy="2537076"/>
          </a:xfrm>
        </p:grpSpPr>
        <p:pic>
          <p:nvPicPr>
            <p:cNvPr id="229" name="Google Shape;229;p32"/>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230" name="Google Shape;230;p32"/>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231" name="Google Shape;231;p32"/>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Don’t let data stand alone. Always relate it back to a story you’ve already told, in this case, Marco’s shop.</a:t>
              </a:r>
              <a:endParaRPr b="1">
                <a:solidFill>
                  <a:schemeClr val="dk1"/>
                </a:solidFill>
                <a:latin typeface="Raleway"/>
                <a:ea typeface="Raleway"/>
                <a:cs typeface="Raleway"/>
                <a:sym typeface="Raleway"/>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ph type="title"/>
          </p:nvPr>
        </p:nvSpPr>
        <p:spPr>
          <a:xfrm>
            <a:off x="265500" y="754200"/>
            <a:ext cx="4045200" cy="363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800">
                <a:solidFill>
                  <a:schemeClr val="lt2"/>
                </a:solidFill>
              </a:rPr>
              <a:t>More than 50 million Americans travelled abroad in 2015</a:t>
            </a:r>
            <a:endParaRPr b="0"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rPr lang="en" sz="2500">
                <a:solidFill>
                  <a:schemeClr val="lt2"/>
                </a:solidFill>
              </a:rPr>
              <a:t>THAT’S MORE THAN THE</a:t>
            </a:r>
            <a:r>
              <a:rPr lang="en" sz="2100">
                <a:solidFill>
                  <a:schemeClr val="lt2"/>
                </a:solidFill>
              </a:rPr>
              <a:t> </a:t>
            </a:r>
            <a:r>
              <a:rPr lang="en" sz="3800">
                <a:solidFill>
                  <a:schemeClr val="lt2"/>
                </a:solidFill>
              </a:rPr>
              <a:t>POPULATION OF </a:t>
            </a:r>
            <a:endParaRPr sz="3800">
              <a:solidFill>
                <a:schemeClr val="lt2"/>
              </a:solidFill>
            </a:endParaRPr>
          </a:p>
          <a:p>
            <a:pPr indent="0" lvl="0" marL="0" rtl="0" algn="l">
              <a:spcBef>
                <a:spcPts val="0"/>
              </a:spcBef>
              <a:spcAft>
                <a:spcPts val="0"/>
              </a:spcAft>
              <a:buNone/>
            </a:pPr>
            <a:r>
              <a:rPr lang="en"/>
              <a:t>CALIFORNIA</a:t>
            </a:r>
            <a:r>
              <a:rPr lang="en">
                <a:solidFill>
                  <a:schemeClr val="lt2"/>
                </a:solidFill>
              </a:rPr>
              <a:t> AND</a:t>
            </a:r>
            <a:r>
              <a:rPr lang="en" sz="2500">
                <a:solidFill>
                  <a:schemeClr val="lt2"/>
                </a:solidFill>
              </a:rPr>
              <a:t> </a:t>
            </a:r>
            <a:br>
              <a:rPr lang="en" sz="2500">
                <a:solidFill>
                  <a:schemeClr val="lt2"/>
                </a:solidFill>
              </a:rPr>
            </a:br>
            <a:r>
              <a:rPr lang="en" sz="3400"/>
              <a:t>TEXAS</a:t>
            </a:r>
            <a:r>
              <a:rPr lang="en" sz="3400">
                <a:solidFill>
                  <a:schemeClr val="lt2"/>
                </a:solidFill>
              </a:rPr>
              <a:t> COMBINED</a:t>
            </a:r>
            <a:endParaRPr sz="3400">
              <a:solidFill>
                <a:schemeClr val="lt2"/>
              </a:solidFill>
            </a:endParaRPr>
          </a:p>
        </p:txBody>
      </p:sp>
      <p:pic>
        <p:nvPicPr>
          <p:cNvPr id="237" name="Google Shape;237;p33"/>
          <p:cNvPicPr preferRelativeResize="0"/>
          <p:nvPr/>
        </p:nvPicPr>
        <p:blipFill>
          <a:blip r:embed="rId3">
            <a:alphaModFix amt="54000"/>
          </a:blip>
          <a:stretch>
            <a:fillRect/>
          </a:stretch>
        </p:blipFill>
        <p:spPr>
          <a:xfrm>
            <a:off x="6259750" y="476100"/>
            <a:ext cx="2480925" cy="2480925"/>
          </a:xfrm>
          <a:prstGeom prst="rect">
            <a:avLst/>
          </a:prstGeom>
          <a:noFill/>
          <a:ln>
            <a:noFill/>
          </a:ln>
        </p:spPr>
      </p:pic>
      <p:pic>
        <p:nvPicPr>
          <p:cNvPr id="238" name="Google Shape;238;p33"/>
          <p:cNvPicPr preferRelativeResize="0"/>
          <p:nvPr/>
        </p:nvPicPr>
        <p:blipFill>
          <a:blip r:embed="rId4">
            <a:alphaModFix amt="42000"/>
          </a:blip>
          <a:stretch>
            <a:fillRect/>
          </a:stretch>
        </p:blipFill>
        <p:spPr>
          <a:xfrm>
            <a:off x="4651375" y="1297750"/>
            <a:ext cx="3031200" cy="3031200"/>
          </a:xfrm>
          <a:prstGeom prst="rect">
            <a:avLst/>
          </a:prstGeom>
          <a:noFill/>
          <a:ln>
            <a:noFill/>
          </a:ln>
        </p:spPr>
      </p:pic>
      <p:grpSp>
        <p:nvGrpSpPr>
          <p:cNvPr id="239" name="Google Shape;239;p33"/>
          <p:cNvGrpSpPr/>
          <p:nvPr/>
        </p:nvGrpSpPr>
        <p:grpSpPr>
          <a:xfrm>
            <a:off x="6781388" y="2464035"/>
            <a:ext cx="2212050" cy="2537076"/>
            <a:chOff x="6803275" y="395363"/>
            <a:chExt cx="2212050" cy="2537076"/>
          </a:xfrm>
        </p:grpSpPr>
        <p:pic>
          <p:nvPicPr>
            <p:cNvPr id="240" name="Google Shape;240;p33"/>
            <p:cNvPicPr preferRelativeResize="0"/>
            <p:nvPr/>
          </p:nvPicPr>
          <p:blipFill>
            <a:blip r:embed="rId5">
              <a:alphaModFix/>
            </a:blip>
            <a:stretch>
              <a:fillRect/>
            </a:stretch>
          </p:blipFill>
          <p:spPr>
            <a:xfrm>
              <a:off x="6803275" y="427445"/>
              <a:ext cx="2212050" cy="2504994"/>
            </a:xfrm>
            <a:prstGeom prst="rect">
              <a:avLst/>
            </a:prstGeom>
            <a:noFill/>
            <a:ln>
              <a:noFill/>
            </a:ln>
          </p:spPr>
        </p:pic>
        <p:pic>
          <p:nvPicPr>
            <p:cNvPr descr="Piece of duct tape sticking a note to the slide" id="241" name="Google Shape;241;p33"/>
            <p:cNvPicPr preferRelativeResize="0"/>
            <p:nvPr/>
          </p:nvPicPr>
          <p:blipFill rotWithShape="1">
            <a:blip r:embed="rId6">
              <a:alphaModFix/>
            </a:blip>
            <a:srcRect b="10011" l="9244" r="2118" t="5926"/>
            <a:stretch/>
          </p:blipFill>
          <p:spPr>
            <a:xfrm rot="154826">
              <a:off x="7370663" y="419419"/>
              <a:ext cx="1077273" cy="382687"/>
            </a:xfrm>
            <a:prstGeom prst="rect">
              <a:avLst/>
            </a:prstGeom>
            <a:noFill/>
            <a:ln>
              <a:noFill/>
            </a:ln>
          </p:spPr>
        </p:pic>
        <p:sp>
          <p:nvSpPr>
            <p:cNvPr id="242" name="Google Shape;242;p33"/>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When a number is too large or too small to easily comprehend, clarify it with a comparison to something familiar.</a:t>
              </a:r>
              <a:endParaRPr b="1">
                <a:solidFill>
                  <a:schemeClr val="dk1"/>
                </a:solidFill>
                <a:latin typeface="Raleway"/>
                <a:ea typeface="Raleway"/>
                <a:cs typeface="Raleway"/>
                <a:sym typeface="Raleway"/>
              </a:endParaRPr>
            </a:p>
          </p:txBody>
        </p:sp>
      </p:grpSp>
      <p:sp>
        <p:nvSpPr>
          <p:cNvPr id="243" name="Google Shape;243;p33"/>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Lato"/>
                <a:ea typeface="Lato"/>
                <a:cs typeface="Lato"/>
                <a:sym typeface="Lato"/>
              </a:rPr>
              <a:t>Source: </a:t>
            </a:r>
            <a:r>
              <a:rPr lang="en" sz="1200" u="sng">
                <a:solidFill>
                  <a:schemeClr val="dk1"/>
                </a:solidFill>
                <a:latin typeface="Lato"/>
                <a:ea typeface="Lato"/>
                <a:cs typeface="Lato"/>
                <a:sym typeface="Lato"/>
                <a:hlinkClick r:id="rId7">
                  <a:extLst>
                    <a:ext uri="{A12FA001-AC4F-418D-AE19-62706E023703}">
                      <ahyp:hlinkClr val="tx"/>
                    </a:ext>
                  </a:extLst>
                </a:hlinkClick>
              </a:rPr>
              <a:t>travel.trade.gov</a:t>
            </a:r>
            <a:endParaRPr sz="1200">
              <a:solidFill>
                <a:schemeClr val="dk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7" name="Shape 247"/>
        <p:cNvGrpSpPr/>
        <p:nvPr/>
      </p:nvGrpSpPr>
      <p:grpSpPr>
        <a:xfrm>
          <a:off x="0" y="0"/>
          <a:ext cx="0" cy="0"/>
          <a:chOff x="0" y="0"/>
          <a:chExt cx="0" cy="0"/>
        </a:xfrm>
      </p:grpSpPr>
      <p:pic>
        <p:nvPicPr>
          <p:cNvPr id="248" name="Google Shape;248;p34"/>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249" name="Google Shape;249;p34"/>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50" name="Google Shape;250;p34"/>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4. Closing</a:t>
            </a:r>
            <a:endParaRPr b="1" sz="3000">
              <a:solidFill>
                <a:schemeClr val="lt2"/>
              </a:solidFill>
              <a:latin typeface="Raleway"/>
              <a:ea typeface="Raleway"/>
              <a:cs typeface="Raleway"/>
              <a:sym typeface="Raleway"/>
            </a:endParaRPr>
          </a:p>
        </p:txBody>
      </p:sp>
      <p:sp>
        <p:nvSpPr>
          <p:cNvPr id="251" name="Google Shape;251;p34"/>
          <p:cNvSpPr txBox="1"/>
          <p:nvPr>
            <p:ph idx="4294967295" type="body"/>
          </p:nvPr>
        </p:nvSpPr>
        <p:spPr>
          <a:xfrm>
            <a:off x="2855550" y="1377475"/>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aleway"/>
                <a:ea typeface="Raleway"/>
                <a:cs typeface="Raleway"/>
                <a:sym typeface="Raleway"/>
              </a:rPr>
              <a:t>Build confidence around your product or idea by including at least one of the these slides:</a:t>
            </a:r>
            <a:endParaRPr sz="1200">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Milestones</a:t>
            </a:r>
            <a:br>
              <a:rPr lang="en" sz="1200">
                <a:latin typeface="Raleway"/>
                <a:ea typeface="Raleway"/>
                <a:cs typeface="Raleway"/>
                <a:sym typeface="Raleway"/>
              </a:rPr>
            </a:br>
            <a:r>
              <a:rPr lang="en" sz="1200">
                <a:latin typeface="Raleway"/>
                <a:ea typeface="Raleway"/>
                <a:cs typeface="Raleway"/>
                <a:sym typeface="Raleway"/>
              </a:rPr>
              <a:t>What has been accomplished and what might be left to tackle?</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Testimonials</a:t>
            </a:r>
            <a:br>
              <a:rPr lang="en" sz="1200">
                <a:latin typeface="Raleway"/>
                <a:ea typeface="Raleway"/>
                <a:cs typeface="Raleway"/>
                <a:sym typeface="Raleway"/>
              </a:rPr>
            </a:br>
            <a:r>
              <a:rPr lang="en" sz="1200">
                <a:latin typeface="Raleway"/>
                <a:ea typeface="Raleway"/>
                <a:cs typeface="Raleway"/>
                <a:sym typeface="Raleway"/>
              </a:rPr>
              <a:t>Who supports your idea (or doesn’t)?</a:t>
            </a:r>
            <a:endParaRPr sz="1200">
              <a:latin typeface="Raleway"/>
              <a:ea typeface="Raleway"/>
              <a:cs typeface="Raleway"/>
              <a:sym typeface="Raleway"/>
            </a:endParaRPr>
          </a:p>
          <a:p>
            <a:pPr indent="-304800" lvl="0" marL="457200" rtl="0" algn="l">
              <a:spcBef>
                <a:spcPts val="1000"/>
              </a:spcBef>
              <a:spcAft>
                <a:spcPts val="1000"/>
              </a:spcAft>
              <a:buClr>
                <a:schemeClr val="dk1"/>
              </a:buClr>
              <a:buSzPts val="1200"/>
              <a:buFont typeface="Raleway"/>
              <a:buChar char="➔"/>
            </a:pPr>
            <a:r>
              <a:rPr b="1" lang="en" sz="1400">
                <a:solidFill>
                  <a:schemeClr val="dk1"/>
                </a:solidFill>
                <a:latin typeface="Raleway"/>
                <a:ea typeface="Raleway"/>
                <a:cs typeface="Raleway"/>
                <a:sym typeface="Raleway"/>
              </a:rPr>
              <a:t>What’s next?</a:t>
            </a:r>
            <a:br>
              <a:rPr lang="en" sz="1200">
                <a:latin typeface="Raleway"/>
                <a:ea typeface="Raleway"/>
                <a:cs typeface="Raleway"/>
                <a:sym typeface="Raleway"/>
              </a:rPr>
            </a:br>
            <a:r>
              <a:rPr lang="en" sz="1200">
                <a:latin typeface="Raleway"/>
                <a:ea typeface="Raleway"/>
                <a:cs typeface="Raleway"/>
                <a:sym typeface="Raleway"/>
              </a:rPr>
              <a:t>How can the audience get involved or find out more?</a:t>
            </a:r>
            <a:endParaRPr sz="1200">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5"/>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Milestones</a:t>
            </a:r>
            <a:endParaRPr>
              <a:solidFill>
                <a:schemeClr val="lt2"/>
              </a:solidFill>
            </a:endParaRPr>
          </a:p>
        </p:txBody>
      </p:sp>
      <p:graphicFrame>
        <p:nvGraphicFramePr>
          <p:cNvPr id="257" name="Google Shape;257;p35"/>
          <p:cNvGraphicFramePr/>
          <p:nvPr/>
        </p:nvGraphicFramePr>
        <p:xfrm>
          <a:off x="323100" y="2393975"/>
          <a:ext cx="3000000" cy="3000000"/>
        </p:xfrm>
        <a:graphic>
          <a:graphicData uri="http://schemas.openxmlformats.org/drawingml/2006/table">
            <a:tbl>
              <a:tblPr>
                <a:noFill/>
                <a:tableStyleId>{0E6C2A47-7EB6-4AE0-B2E5-AF8F8D9D6E1F}</a:tableStyleId>
              </a:tblPr>
              <a:tblGrid>
                <a:gridCol w="710225"/>
                <a:gridCol w="710225"/>
                <a:gridCol w="710225"/>
                <a:gridCol w="382850"/>
                <a:gridCol w="1037600"/>
                <a:gridCol w="710225"/>
                <a:gridCol w="710225"/>
                <a:gridCol w="710225"/>
                <a:gridCol w="710225"/>
                <a:gridCol w="710225"/>
                <a:gridCol w="710225"/>
                <a:gridCol w="710225"/>
              </a:tblGrid>
              <a:tr h="719125">
                <a:tc gridSpan="4">
                  <a:txBody>
                    <a:bodyPr/>
                    <a:lstStyle/>
                    <a:p>
                      <a:pPr indent="0" lvl="0" marL="0" rtl="0" algn="ctr">
                        <a:spcBef>
                          <a:spcPts val="0"/>
                        </a:spcBef>
                        <a:spcAft>
                          <a:spcPts val="0"/>
                        </a:spcAft>
                        <a:buNone/>
                      </a:pPr>
                      <a:r>
                        <a:rPr lang="en" sz="1800">
                          <a:solidFill>
                            <a:srgbClr val="FFFFFF"/>
                          </a:solidFill>
                        </a:rPr>
                        <a:t>2014</a:t>
                      </a:r>
                      <a:endParaRPr sz="1800">
                        <a:solidFill>
                          <a:srgbClr val="FFFFFF"/>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hMerge="1"/>
                <a:tc hMerge="1"/>
                <a:tc hMerge="1"/>
                <a:tc gridSpan="8">
                  <a:txBody>
                    <a:bodyPr/>
                    <a:lstStyle/>
                    <a:p>
                      <a:pPr indent="0" lvl="0" marL="0" rtl="0" algn="ctr">
                        <a:spcBef>
                          <a:spcPts val="0"/>
                        </a:spcBef>
                        <a:spcAft>
                          <a:spcPts val="0"/>
                        </a:spcAft>
                        <a:buNone/>
                      </a:pPr>
                      <a:r>
                        <a:rPr lang="en" sz="1800">
                          <a:solidFill>
                            <a:srgbClr val="FFFFFF"/>
                          </a:solidFill>
                        </a:rPr>
                        <a:t>2015</a:t>
                      </a:r>
                      <a:endParaRPr sz="1800">
                        <a:solidFill>
                          <a:srgbClr val="FFFFFF"/>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1"/>
                    </a:solidFill>
                  </a:tcPr>
                </a:tc>
                <a:tc hMerge="1"/>
                <a:tc hMerge="1"/>
                <a:tc hMerge="1"/>
                <a:tc hMerge="1"/>
                <a:tc hMerge="1"/>
                <a:tc hMerge="1"/>
                <a:tc hMerge="1"/>
              </a:tr>
            </a:tbl>
          </a:graphicData>
        </a:graphic>
      </p:graphicFrame>
      <p:cxnSp>
        <p:nvCxnSpPr>
          <p:cNvPr id="258" name="Google Shape;258;p35"/>
          <p:cNvCxnSpPr/>
          <p:nvPr/>
        </p:nvCxnSpPr>
        <p:spPr>
          <a:xfrm rot="10800000">
            <a:off x="569975" y="1439375"/>
            <a:ext cx="0" cy="954600"/>
          </a:xfrm>
          <a:prstGeom prst="straightConnector1">
            <a:avLst/>
          </a:prstGeom>
          <a:noFill/>
          <a:ln cap="flat" cmpd="sng" w="9525">
            <a:solidFill>
              <a:schemeClr val="dk2"/>
            </a:solidFill>
            <a:prstDash val="solid"/>
            <a:round/>
            <a:headEnd len="med" w="med" type="none"/>
            <a:tailEnd len="med" w="med" type="oval"/>
          </a:ln>
        </p:spPr>
      </p:cxnSp>
      <p:sp>
        <p:nvSpPr>
          <p:cNvPr id="259" name="Google Shape;259;p35"/>
          <p:cNvSpPr txBox="1"/>
          <p:nvPr>
            <p:ph type="title"/>
          </p:nvPr>
        </p:nvSpPr>
        <p:spPr>
          <a:xfrm>
            <a:off x="646175" y="1235062"/>
            <a:ext cx="2315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October 2014</a:t>
            </a:r>
            <a:endParaRPr b="1" sz="1800">
              <a:solidFill>
                <a:schemeClr val="dk1"/>
              </a:solidFill>
            </a:endParaRPr>
          </a:p>
        </p:txBody>
      </p:sp>
      <p:sp>
        <p:nvSpPr>
          <p:cNvPr id="260" name="Google Shape;260;p35"/>
          <p:cNvSpPr txBox="1"/>
          <p:nvPr>
            <p:ph idx="4294967295" type="body"/>
          </p:nvPr>
        </p:nvSpPr>
        <p:spPr>
          <a:xfrm>
            <a:off x="646175" y="1560476"/>
            <a:ext cx="23157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400"/>
              <a:t>Translate web pages with Chrome extension</a:t>
            </a:r>
            <a:endParaRPr sz="1400"/>
          </a:p>
          <a:p>
            <a:pPr indent="0" lvl="0" marL="0" rtl="0" algn="l">
              <a:spcBef>
                <a:spcPts val="1600"/>
              </a:spcBef>
              <a:spcAft>
                <a:spcPts val="1600"/>
              </a:spcAft>
              <a:buNone/>
            </a:pPr>
            <a:r>
              <a:t/>
            </a:r>
            <a:endParaRPr sz="1400"/>
          </a:p>
        </p:txBody>
      </p:sp>
      <p:sp>
        <p:nvSpPr>
          <p:cNvPr id="261" name="Google Shape;261;p35"/>
          <p:cNvSpPr txBox="1"/>
          <p:nvPr>
            <p:ph type="title"/>
          </p:nvPr>
        </p:nvSpPr>
        <p:spPr>
          <a:xfrm>
            <a:off x="3251009" y="3668337"/>
            <a:ext cx="2315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August 2015</a:t>
            </a:r>
            <a:endParaRPr b="1" sz="1800">
              <a:solidFill>
                <a:schemeClr val="dk1"/>
              </a:solidFill>
            </a:endParaRPr>
          </a:p>
        </p:txBody>
      </p:sp>
      <p:sp>
        <p:nvSpPr>
          <p:cNvPr id="262" name="Google Shape;262;p35"/>
          <p:cNvSpPr txBox="1"/>
          <p:nvPr>
            <p:ph idx="4294967295" type="body"/>
          </p:nvPr>
        </p:nvSpPr>
        <p:spPr>
          <a:xfrm>
            <a:off x="3251009" y="3993750"/>
            <a:ext cx="23157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Translate conversations through your Android watch</a:t>
            </a:r>
            <a:endParaRPr sz="1400"/>
          </a:p>
        </p:txBody>
      </p:sp>
      <p:sp>
        <p:nvSpPr>
          <p:cNvPr id="263" name="Google Shape;263;p35"/>
          <p:cNvSpPr txBox="1"/>
          <p:nvPr>
            <p:ph type="title"/>
          </p:nvPr>
        </p:nvSpPr>
        <p:spPr>
          <a:xfrm>
            <a:off x="5091057" y="1235062"/>
            <a:ext cx="23532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October 2015</a:t>
            </a:r>
            <a:endParaRPr b="1" sz="1800">
              <a:solidFill>
                <a:schemeClr val="dk1"/>
              </a:solidFill>
            </a:endParaRPr>
          </a:p>
        </p:txBody>
      </p:sp>
      <p:sp>
        <p:nvSpPr>
          <p:cNvPr id="264" name="Google Shape;264;p35"/>
          <p:cNvSpPr txBox="1"/>
          <p:nvPr>
            <p:ph idx="4294967295" type="body"/>
          </p:nvPr>
        </p:nvSpPr>
        <p:spPr>
          <a:xfrm>
            <a:off x="5091049" y="1560476"/>
            <a:ext cx="23532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Translate text within an app</a:t>
            </a:r>
            <a:endParaRPr sz="1400"/>
          </a:p>
        </p:txBody>
      </p:sp>
      <p:sp>
        <p:nvSpPr>
          <p:cNvPr id="265" name="Google Shape;265;p35"/>
          <p:cNvSpPr txBox="1"/>
          <p:nvPr>
            <p:ph type="title"/>
          </p:nvPr>
        </p:nvSpPr>
        <p:spPr>
          <a:xfrm>
            <a:off x="6245122" y="3668337"/>
            <a:ext cx="23532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November 2015</a:t>
            </a:r>
            <a:endParaRPr b="1" sz="1800">
              <a:solidFill>
                <a:schemeClr val="dk1"/>
              </a:solidFill>
            </a:endParaRPr>
          </a:p>
        </p:txBody>
      </p:sp>
      <p:sp>
        <p:nvSpPr>
          <p:cNvPr id="266" name="Google Shape;266;p35"/>
          <p:cNvSpPr txBox="1"/>
          <p:nvPr>
            <p:ph idx="4294967295" type="body"/>
          </p:nvPr>
        </p:nvSpPr>
        <p:spPr>
          <a:xfrm>
            <a:off x="6245125" y="3993750"/>
            <a:ext cx="23532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Translate written text from English or German to Arabic with the click of a camera</a:t>
            </a:r>
            <a:endParaRPr sz="1400"/>
          </a:p>
        </p:txBody>
      </p:sp>
      <p:cxnSp>
        <p:nvCxnSpPr>
          <p:cNvPr id="267" name="Google Shape;267;p35"/>
          <p:cNvCxnSpPr/>
          <p:nvPr/>
        </p:nvCxnSpPr>
        <p:spPr>
          <a:xfrm>
            <a:off x="3174800" y="3113100"/>
            <a:ext cx="0" cy="828000"/>
          </a:xfrm>
          <a:prstGeom prst="straightConnector1">
            <a:avLst/>
          </a:prstGeom>
          <a:noFill/>
          <a:ln cap="flat" cmpd="sng" w="9525">
            <a:solidFill>
              <a:schemeClr val="dk2"/>
            </a:solidFill>
            <a:prstDash val="solid"/>
            <a:round/>
            <a:headEnd len="med" w="med" type="none"/>
            <a:tailEnd len="med" w="med" type="oval"/>
          </a:ln>
        </p:spPr>
      </p:cxnSp>
      <p:cxnSp>
        <p:nvCxnSpPr>
          <p:cNvPr id="268" name="Google Shape;268;p35"/>
          <p:cNvCxnSpPr/>
          <p:nvPr/>
        </p:nvCxnSpPr>
        <p:spPr>
          <a:xfrm rot="10800000">
            <a:off x="4997750" y="1439375"/>
            <a:ext cx="0" cy="954600"/>
          </a:xfrm>
          <a:prstGeom prst="straightConnector1">
            <a:avLst/>
          </a:prstGeom>
          <a:noFill/>
          <a:ln cap="flat" cmpd="sng" w="9525">
            <a:solidFill>
              <a:schemeClr val="dk2"/>
            </a:solidFill>
            <a:prstDash val="solid"/>
            <a:round/>
            <a:headEnd len="med" w="med" type="none"/>
            <a:tailEnd len="med" w="med" type="oval"/>
          </a:ln>
        </p:spPr>
      </p:cxnSp>
      <p:cxnSp>
        <p:nvCxnSpPr>
          <p:cNvPr id="269" name="Google Shape;269;p35"/>
          <p:cNvCxnSpPr/>
          <p:nvPr/>
        </p:nvCxnSpPr>
        <p:spPr>
          <a:xfrm>
            <a:off x="6168925" y="3113100"/>
            <a:ext cx="0" cy="828000"/>
          </a:xfrm>
          <a:prstGeom prst="straightConnector1">
            <a:avLst/>
          </a:prstGeom>
          <a:noFill/>
          <a:ln cap="flat" cmpd="sng" w="9525">
            <a:solidFill>
              <a:schemeClr val="dk2"/>
            </a:solidFill>
            <a:prstDash val="solid"/>
            <a:round/>
            <a:headEnd len="med" w="med" type="none"/>
            <a:tailEnd len="med" w="med" type="oval"/>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6"/>
          <p:cNvSpPr txBox="1"/>
          <p:nvPr>
            <p:ph type="title"/>
          </p:nvPr>
        </p:nvSpPr>
        <p:spPr>
          <a:xfrm>
            <a:off x="283100" y="712150"/>
            <a:ext cx="8620500" cy="10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people are saying</a:t>
            </a:r>
            <a:endParaRPr/>
          </a:p>
        </p:txBody>
      </p:sp>
      <p:sp>
        <p:nvSpPr>
          <p:cNvPr id="275" name="Google Shape;275;p36"/>
          <p:cNvSpPr/>
          <p:nvPr/>
        </p:nvSpPr>
        <p:spPr>
          <a:xfrm>
            <a:off x="371775" y="1988900"/>
            <a:ext cx="2629500" cy="2244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6"/>
          <p:cNvSpPr/>
          <p:nvPr/>
        </p:nvSpPr>
        <p:spPr>
          <a:xfrm>
            <a:off x="3210432" y="19889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6"/>
          <p:cNvSpPr/>
          <p:nvPr/>
        </p:nvSpPr>
        <p:spPr>
          <a:xfrm>
            <a:off x="6049089"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6"/>
          <p:cNvSpPr txBox="1"/>
          <p:nvPr>
            <p:ph type="title"/>
          </p:nvPr>
        </p:nvSpPr>
        <p:spPr>
          <a:xfrm>
            <a:off x="61252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Translate has officially inspired me to learn French </a:t>
            </a:r>
            <a:endParaRPr sz="2100">
              <a:solidFill>
                <a:schemeClr val="lt1"/>
              </a:solidFill>
            </a:endParaRPr>
          </a:p>
          <a:p>
            <a:pPr indent="0" lvl="0" marL="0" rtl="0" algn="l">
              <a:spcBef>
                <a:spcPts val="1200"/>
              </a:spcBef>
              <a:spcAft>
                <a:spcPts val="1200"/>
              </a:spcAft>
              <a:buNone/>
            </a:pPr>
            <a:r>
              <a:rPr b="0" lang="en" sz="1400"/>
              <a:t>Abby Author</a:t>
            </a:r>
            <a:r>
              <a:rPr b="0" lang="en" sz="1400">
                <a:solidFill>
                  <a:schemeClr val="lt1"/>
                </a:solidFill>
              </a:rPr>
              <a:t>, NYC</a:t>
            </a:r>
            <a:endParaRPr b="0" sz="1400">
              <a:solidFill>
                <a:schemeClr val="lt1"/>
              </a:solidFill>
            </a:endParaRPr>
          </a:p>
        </p:txBody>
      </p:sp>
      <p:sp>
        <p:nvSpPr>
          <p:cNvPr id="279" name="Google Shape;279;p36"/>
          <p:cNvSpPr txBox="1"/>
          <p:nvPr>
            <p:ph type="title"/>
          </p:nvPr>
        </p:nvSpPr>
        <p:spPr>
          <a:xfrm>
            <a:off x="4479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With this app, I’m confident to plan a trip to rural Vietnam</a:t>
            </a:r>
            <a:endParaRPr sz="2100">
              <a:solidFill>
                <a:schemeClr val="lt1"/>
              </a:solidFill>
            </a:endParaRPr>
          </a:p>
          <a:p>
            <a:pPr indent="0" lvl="0" marL="0" rtl="0" algn="l">
              <a:spcBef>
                <a:spcPts val="1200"/>
              </a:spcBef>
              <a:spcAft>
                <a:spcPts val="1200"/>
              </a:spcAft>
              <a:buNone/>
            </a:pPr>
            <a:r>
              <a:rPr b="0" lang="en" sz="1400"/>
              <a:t>Wendy Writer</a:t>
            </a:r>
            <a:r>
              <a:rPr b="0" lang="en" sz="1400">
                <a:solidFill>
                  <a:schemeClr val="lt1"/>
                </a:solidFill>
              </a:rPr>
              <a:t>, CA</a:t>
            </a:r>
            <a:endParaRPr sz="1400">
              <a:solidFill>
                <a:schemeClr val="lt1"/>
              </a:solidFill>
            </a:endParaRPr>
          </a:p>
        </p:txBody>
      </p:sp>
      <p:sp>
        <p:nvSpPr>
          <p:cNvPr id="280" name="Google Shape;280;p36"/>
          <p:cNvSpPr txBox="1"/>
          <p:nvPr>
            <p:ph type="title"/>
          </p:nvPr>
        </p:nvSpPr>
        <p:spPr>
          <a:xfrm>
            <a:off x="328662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Visual translation feels like magic</a:t>
            </a:r>
            <a:endParaRPr sz="2100">
              <a:solidFill>
                <a:schemeClr val="lt1"/>
              </a:solidFill>
            </a:endParaRPr>
          </a:p>
          <a:p>
            <a:pPr indent="0" lvl="0" marL="0" rtl="0" algn="l">
              <a:spcBef>
                <a:spcPts val="1200"/>
              </a:spcBef>
              <a:spcAft>
                <a:spcPts val="1200"/>
              </a:spcAft>
              <a:buNone/>
            </a:pPr>
            <a:r>
              <a:rPr b="0" lang="en" sz="1400"/>
              <a:t>Ronny Reader</a:t>
            </a:r>
            <a:r>
              <a:rPr b="0" lang="en" sz="1400">
                <a:solidFill>
                  <a:schemeClr val="lt1"/>
                </a:solidFill>
              </a:rPr>
              <a:t>, NYC</a:t>
            </a:r>
            <a:endParaRPr b="0" sz="1400">
              <a:solidFill>
                <a:schemeClr val="lt1"/>
              </a:solidFill>
            </a:endParaRPr>
          </a:p>
        </p:txBody>
      </p:sp>
      <p:sp>
        <p:nvSpPr>
          <p:cNvPr id="281" name="Google Shape;281;p36"/>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solidFill>
                  <a:schemeClr val="lt1"/>
                </a:solidFill>
                <a:latin typeface="Lato"/>
                <a:ea typeface="Lato"/>
                <a:cs typeface="Lato"/>
                <a:sym typeface="Lato"/>
              </a:rPr>
              <a:t>Quotes for illustration purposes only</a:t>
            </a:r>
            <a:endParaRPr i="1" sz="1200">
              <a:solidFill>
                <a:schemeClr val="accent5"/>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37"/>
          <p:cNvPicPr preferRelativeResize="0"/>
          <p:nvPr/>
        </p:nvPicPr>
        <p:blipFill rotWithShape="1">
          <a:blip r:embed="rId3">
            <a:alphaModFix/>
          </a:blip>
          <a:srcRect b="14093" l="2132" r="6751" t="6554"/>
          <a:stretch/>
        </p:blipFill>
        <p:spPr>
          <a:xfrm>
            <a:off x="0" y="0"/>
            <a:ext cx="9144001" cy="5143500"/>
          </a:xfrm>
          <a:prstGeom prst="rect">
            <a:avLst/>
          </a:prstGeom>
          <a:noFill/>
          <a:ln>
            <a:noFill/>
          </a:ln>
        </p:spPr>
      </p:pic>
      <p:sp>
        <p:nvSpPr>
          <p:cNvPr id="287" name="Google Shape;287;p37"/>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 a 2nd language? </a:t>
            </a:r>
            <a:br>
              <a:rPr lang="en"/>
            </a:br>
            <a:r>
              <a:rPr lang="en"/>
              <a:t>Make Google Translate  even better by joining </a:t>
            </a:r>
            <a:br>
              <a:rPr lang="en"/>
            </a:br>
            <a:r>
              <a:rPr lang="en"/>
              <a:t>the </a:t>
            </a:r>
            <a:r>
              <a:rPr lang="en">
                <a:solidFill>
                  <a:schemeClr val="accent5"/>
                </a:solidFill>
                <a:uFill>
                  <a:noFill/>
                </a:uFill>
                <a:hlinkClick r:id="rId4">
                  <a:extLst>
                    <a:ext uri="{A12FA001-AC4F-418D-AE19-62706E023703}">
                      <ahyp:hlinkClr val="tx"/>
                    </a:ext>
                  </a:extLst>
                </a:hlinkClick>
              </a:rPr>
              <a:t>community</a:t>
            </a:r>
            <a:r>
              <a:rPr lang="en"/>
              <a:t>.</a:t>
            </a:r>
            <a:endParaRPr/>
          </a:p>
        </p:txBody>
      </p:sp>
      <p:grpSp>
        <p:nvGrpSpPr>
          <p:cNvPr id="288" name="Google Shape;288;p37"/>
          <p:cNvGrpSpPr/>
          <p:nvPr/>
        </p:nvGrpSpPr>
        <p:grpSpPr>
          <a:xfrm>
            <a:off x="6781388" y="2464029"/>
            <a:ext cx="2212050" cy="2537076"/>
            <a:chOff x="6803275" y="395363"/>
            <a:chExt cx="2212050" cy="2537076"/>
          </a:xfrm>
        </p:grpSpPr>
        <p:pic>
          <p:nvPicPr>
            <p:cNvPr id="289" name="Google Shape;289;p37"/>
            <p:cNvPicPr preferRelativeResize="0"/>
            <p:nvPr/>
          </p:nvPicPr>
          <p:blipFill>
            <a:blip r:embed="rId5">
              <a:alphaModFix/>
            </a:blip>
            <a:stretch>
              <a:fillRect/>
            </a:stretch>
          </p:blipFill>
          <p:spPr>
            <a:xfrm>
              <a:off x="6803275" y="427445"/>
              <a:ext cx="2212050" cy="2504994"/>
            </a:xfrm>
            <a:prstGeom prst="rect">
              <a:avLst/>
            </a:prstGeom>
            <a:noFill/>
            <a:ln>
              <a:noFill/>
            </a:ln>
          </p:spPr>
        </p:pic>
        <p:pic>
          <p:nvPicPr>
            <p:cNvPr descr="Piece of duct tape sticking a note to the slide" id="290" name="Google Shape;290;p37"/>
            <p:cNvPicPr preferRelativeResize="0"/>
            <p:nvPr/>
          </p:nvPicPr>
          <p:blipFill rotWithShape="1">
            <a:blip r:embed="rId6">
              <a:alphaModFix/>
            </a:blip>
            <a:srcRect b="10011" l="9244" r="2118" t="5926"/>
            <a:stretch/>
          </p:blipFill>
          <p:spPr>
            <a:xfrm rot="154826">
              <a:off x="7370663" y="419419"/>
              <a:ext cx="1077273" cy="382687"/>
            </a:xfrm>
            <a:prstGeom prst="rect">
              <a:avLst/>
            </a:prstGeom>
            <a:noFill/>
            <a:ln>
              <a:noFill/>
            </a:ln>
          </p:spPr>
        </p:pic>
        <p:sp>
          <p:nvSpPr>
            <p:cNvPr id="291" name="Google Shape;291;p37"/>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0"/>
                </a:spcAft>
                <a:buNone/>
              </a:pPr>
              <a:r>
                <a:rPr lang="en" sz="1200">
                  <a:solidFill>
                    <a:schemeClr val="dk2"/>
                  </a:solidFill>
                  <a:latin typeface="Raleway"/>
                  <a:ea typeface="Raleway"/>
                  <a:cs typeface="Raleway"/>
                  <a:sym typeface="Raleway"/>
                </a:rPr>
                <a:t>Inspire your audience to act on the information they just learned. </a:t>
              </a:r>
              <a:endParaRPr sz="1200">
                <a:solidFill>
                  <a:schemeClr val="dk2"/>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Depending on your idea, this can be anything from downloading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an app to joining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an organization.</a:t>
              </a:r>
              <a:endParaRPr b="1">
                <a:solidFill>
                  <a:schemeClr val="dk1"/>
                </a:solidFill>
                <a:latin typeface="Raleway"/>
                <a:ea typeface="Raleway"/>
                <a:cs typeface="Raleway"/>
                <a:sym typeface="Raleway"/>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5" name="Shape 295"/>
        <p:cNvGrpSpPr/>
        <p:nvPr/>
      </p:nvGrpSpPr>
      <p:grpSpPr>
        <a:xfrm>
          <a:off x="0" y="0"/>
          <a:ext cx="0" cy="0"/>
          <a:chOff x="0" y="0"/>
          <a:chExt cx="0" cy="0"/>
        </a:xfrm>
      </p:grpSpPr>
      <p:pic>
        <p:nvPicPr>
          <p:cNvPr id="296" name="Google Shape;296;p38"/>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297" name="Google Shape;297;p38"/>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98" name="Google Shape;298;p38"/>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Good luck!</a:t>
            </a:r>
            <a:endParaRPr b="1" sz="3000">
              <a:solidFill>
                <a:schemeClr val="lt2"/>
              </a:solidFill>
              <a:latin typeface="Raleway"/>
              <a:ea typeface="Raleway"/>
              <a:cs typeface="Raleway"/>
              <a:sym typeface="Raleway"/>
            </a:endParaRPr>
          </a:p>
        </p:txBody>
      </p:sp>
      <p:sp>
        <p:nvSpPr>
          <p:cNvPr id="299" name="Google Shape;299;p38"/>
          <p:cNvSpPr txBox="1"/>
          <p:nvPr>
            <p:ph idx="4294967295" type="body"/>
          </p:nvPr>
        </p:nvSpPr>
        <p:spPr>
          <a:xfrm>
            <a:off x="2855550" y="1377478"/>
            <a:ext cx="3432900" cy="16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200">
                <a:latin typeface="Raleway"/>
                <a:ea typeface="Raleway"/>
                <a:cs typeface="Raleway"/>
                <a:sym typeface="Raleway"/>
              </a:rPr>
              <a:t>We hope you’ll use these tips to go out and deliver a memorable pitch for your product </a:t>
            </a:r>
            <a:br>
              <a:rPr lang="en" sz="1200">
                <a:latin typeface="Raleway"/>
                <a:ea typeface="Raleway"/>
                <a:cs typeface="Raleway"/>
                <a:sym typeface="Raleway"/>
              </a:rPr>
            </a:br>
            <a:r>
              <a:rPr lang="en" sz="1200">
                <a:latin typeface="Raleway"/>
                <a:ea typeface="Raleway"/>
                <a:cs typeface="Raleway"/>
                <a:sym typeface="Raleway"/>
              </a:rPr>
              <a:t>or service!</a:t>
            </a:r>
            <a:endParaRPr sz="1200">
              <a:latin typeface="Raleway"/>
              <a:ea typeface="Raleway"/>
              <a:cs typeface="Raleway"/>
              <a:sym typeface="Raleway"/>
            </a:endParaRPr>
          </a:p>
          <a:p>
            <a:pPr indent="0" lvl="0" marL="0" rtl="0" algn="l">
              <a:spcBef>
                <a:spcPts val="1200"/>
              </a:spcBef>
              <a:spcAft>
                <a:spcPts val="1200"/>
              </a:spcAft>
              <a:buNone/>
            </a:pPr>
            <a:r>
              <a:rPr lang="en" sz="1200">
                <a:latin typeface="Raleway"/>
                <a:ea typeface="Raleway"/>
                <a:cs typeface="Raleway"/>
                <a:sym typeface="Raleway"/>
              </a:rPr>
              <a:t>For more (free) presentation tips relevant to other types of messages, go to</a:t>
            </a:r>
            <a:br>
              <a:rPr lang="en" sz="1200">
                <a:latin typeface="Raleway"/>
                <a:ea typeface="Raleway"/>
                <a:cs typeface="Raleway"/>
                <a:sym typeface="Raleway"/>
              </a:rPr>
            </a:br>
            <a:r>
              <a:rPr lang="en" sz="1200" u="sng">
                <a:solidFill>
                  <a:schemeClr val="dk1"/>
                </a:solidFill>
                <a:latin typeface="Raleway"/>
                <a:ea typeface="Raleway"/>
                <a:cs typeface="Raleway"/>
                <a:sym typeface="Raleway"/>
                <a:hlinkClick r:id="rId5">
                  <a:extLst>
                    <a:ext uri="{A12FA001-AC4F-418D-AE19-62706E023703}">
                      <ahyp:hlinkClr val="tx"/>
                    </a:ext>
                  </a:extLst>
                </a:hlinkClick>
              </a:rPr>
              <a:t>heathbrothers.com/presentations</a:t>
            </a:r>
            <a:endParaRPr sz="1200" u="sng">
              <a:solidFill>
                <a:schemeClr val="dk1"/>
              </a:solidFill>
              <a:latin typeface="Raleway"/>
              <a:ea typeface="Raleway"/>
              <a:cs typeface="Raleway"/>
              <a:sym typeface="Raleway"/>
            </a:endParaRPr>
          </a:p>
        </p:txBody>
      </p:sp>
      <p:pic>
        <p:nvPicPr>
          <p:cNvPr descr="Book titled, &quot;Made To Stick,&quot; standing on its side" id="300" name="Google Shape;300;p38"/>
          <p:cNvPicPr preferRelativeResize="0"/>
          <p:nvPr/>
        </p:nvPicPr>
        <p:blipFill>
          <a:blip r:embed="rId6">
            <a:alphaModFix/>
          </a:blip>
          <a:stretch>
            <a:fillRect/>
          </a:stretch>
        </p:blipFill>
        <p:spPr>
          <a:xfrm>
            <a:off x="5176950" y="3083225"/>
            <a:ext cx="1184925" cy="1545950"/>
          </a:xfrm>
          <a:prstGeom prst="rect">
            <a:avLst/>
          </a:prstGeom>
          <a:noFill/>
          <a:ln>
            <a:noFill/>
          </a:ln>
        </p:spPr>
      </p:pic>
      <p:sp>
        <p:nvSpPr>
          <p:cNvPr id="301" name="Google Shape;301;p38"/>
          <p:cNvSpPr txBox="1"/>
          <p:nvPr/>
        </p:nvSpPr>
        <p:spPr>
          <a:xfrm>
            <a:off x="2855550" y="3495513"/>
            <a:ext cx="2103000" cy="1012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2"/>
                </a:solidFill>
                <a:latin typeface="Raleway"/>
                <a:ea typeface="Raleway"/>
                <a:cs typeface="Raleway"/>
                <a:sym typeface="Raleway"/>
              </a:rPr>
              <a:t>For more about making your ideas stick with others, check out our book!</a:t>
            </a:r>
            <a:endParaRPr sz="1200">
              <a:solidFill>
                <a:schemeClr val="dk2"/>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idx="4294967295" type="title"/>
          </p:nvPr>
        </p:nvSpPr>
        <p:spPr>
          <a:xfrm>
            <a:off x="535775" y="712150"/>
            <a:ext cx="80019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Reasoning</a:t>
            </a:r>
            <a:endParaRPr sz="2400"/>
          </a:p>
        </p:txBody>
      </p:sp>
      <p:sp>
        <p:nvSpPr>
          <p:cNvPr id="86" name="Google Shape;86;p15"/>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As future homeowners, we want to accurately predict how much it will cost to own homes with various features.</a:t>
            </a:r>
            <a:endParaRPr sz="1700">
              <a:latin typeface="Lato"/>
              <a:ea typeface="Lato"/>
              <a:cs typeface="Lato"/>
              <a:sym typeface="Lato"/>
            </a:endParaRPr>
          </a:p>
        </p:txBody>
      </p:sp>
      <p:pic>
        <p:nvPicPr>
          <p:cNvPr id="87" name="Google Shape;87;p15"/>
          <p:cNvPicPr preferRelativeResize="0"/>
          <p:nvPr/>
        </p:nvPicPr>
        <p:blipFill>
          <a:blip r:embed="rId3">
            <a:alphaModFix/>
          </a:blip>
          <a:stretch>
            <a:fillRect/>
          </a:stretch>
        </p:blipFill>
        <p:spPr>
          <a:xfrm>
            <a:off x="3528425" y="2571750"/>
            <a:ext cx="4813701" cy="24068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1" name="Shape 91"/>
        <p:cNvGrpSpPr/>
        <p:nvPr/>
      </p:nvGrpSpPr>
      <p:grpSpPr>
        <a:xfrm>
          <a:off x="0" y="0"/>
          <a:ext cx="0" cy="0"/>
          <a:chOff x="0" y="0"/>
          <a:chExt cx="0" cy="0"/>
        </a:xfrm>
      </p:grpSpPr>
      <p:pic>
        <p:nvPicPr>
          <p:cNvPr id="92" name="Google Shape;92;p16"/>
          <p:cNvPicPr preferRelativeResize="0"/>
          <p:nvPr/>
        </p:nvPicPr>
        <p:blipFill>
          <a:blip r:embed="rId3">
            <a:alphaModFix/>
          </a:blip>
          <a:stretch>
            <a:fillRect/>
          </a:stretch>
        </p:blipFill>
        <p:spPr>
          <a:xfrm>
            <a:off x="1941350" y="193587"/>
            <a:ext cx="4254600" cy="4818038"/>
          </a:xfrm>
          <a:prstGeom prst="rect">
            <a:avLst/>
          </a:prstGeom>
          <a:noFill/>
          <a:ln>
            <a:noFill/>
          </a:ln>
        </p:spPr>
      </p:pic>
      <p:pic>
        <p:nvPicPr>
          <p:cNvPr descr="Piece of duct tape sticking a note to the slide" id="93" name="Google Shape;93;p16"/>
          <p:cNvPicPr preferRelativeResize="0"/>
          <p:nvPr/>
        </p:nvPicPr>
        <p:blipFill rotWithShape="1">
          <a:blip r:embed="rId4">
            <a:alphaModFix/>
          </a:blip>
          <a:srcRect b="10011" l="9244" r="2118" t="5926"/>
          <a:stretch/>
        </p:blipFill>
        <p:spPr>
          <a:xfrm rot="154828">
            <a:off x="3032650" y="178151"/>
            <a:ext cx="2072000" cy="736050"/>
          </a:xfrm>
          <a:prstGeom prst="rect">
            <a:avLst/>
          </a:prstGeom>
          <a:noFill/>
          <a:ln>
            <a:noFill/>
          </a:ln>
        </p:spPr>
      </p:pic>
      <p:sp>
        <p:nvSpPr>
          <p:cNvPr id="94" name="Google Shape;94;p16"/>
          <p:cNvSpPr txBox="1"/>
          <p:nvPr/>
        </p:nvSpPr>
        <p:spPr>
          <a:xfrm>
            <a:off x="2352200" y="71824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500">
                <a:solidFill>
                  <a:schemeClr val="lt2"/>
                </a:solidFill>
                <a:latin typeface="Raleway"/>
                <a:ea typeface="Raleway"/>
                <a:cs typeface="Raleway"/>
                <a:sym typeface="Raleway"/>
              </a:rPr>
              <a:t>Questions to Answer</a:t>
            </a:r>
            <a:endParaRPr b="1" sz="2500">
              <a:solidFill>
                <a:schemeClr val="lt2"/>
              </a:solidFill>
              <a:latin typeface="Raleway"/>
              <a:ea typeface="Raleway"/>
              <a:cs typeface="Raleway"/>
              <a:sym typeface="Raleway"/>
            </a:endParaRPr>
          </a:p>
        </p:txBody>
      </p:sp>
      <p:sp>
        <p:nvSpPr>
          <p:cNvPr id="95" name="Google Shape;95;p16"/>
          <p:cNvSpPr txBox="1"/>
          <p:nvPr>
            <p:ph idx="4294967295" type="body"/>
          </p:nvPr>
        </p:nvSpPr>
        <p:spPr>
          <a:xfrm>
            <a:off x="2352200" y="140833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What features are most influential in determining Housing Price?</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How is the house price data distributed?</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Does there appear to be any underlying bias in the data?</a:t>
            </a:r>
            <a:endParaRPr b="1" sz="1400">
              <a:solidFill>
                <a:schemeClr val="dk1"/>
              </a:solidFill>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How does RandomForest’s performance compare to XGBoost’s in this instance?</a:t>
            </a:r>
            <a:endParaRPr b="1" sz="1400">
              <a:solidFill>
                <a:schemeClr val="dk1"/>
              </a:solidFill>
              <a:latin typeface="Raleway"/>
              <a:ea typeface="Raleway"/>
              <a:cs typeface="Raleway"/>
              <a:sym typeface="Raleway"/>
            </a:endParaRPr>
          </a:p>
        </p:txBody>
      </p:sp>
      <p:pic>
        <p:nvPicPr>
          <p:cNvPr id="96" name="Google Shape;96;p16"/>
          <p:cNvPicPr preferRelativeResize="0"/>
          <p:nvPr/>
        </p:nvPicPr>
        <p:blipFill>
          <a:blip r:embed="rId5">
            <a:alphaModFix/>
          </a:blip>
          <a:stretch>
            <a:fillRect/>
          </a:stretch>
        </p:blipFill>
        <p:spPr>
          <a:xfrm>
            <a:off x="5634750" y="2996025"/>
            <a:ext cx="3021924" cy="2015600"/>
          </a:xfrm>
          <a:prstGeom prst="rect">
            <a:avLst/>
          </a:prstGeom>
          <a:noFill/>
          <a:ln>
            <a:noFill/>
          </a:ln>
        </p:spPr>
      </p:pic>
      <p:pic>
        <p:nvPicPr>
          <p:cNvPr descr="Piece of duct tape sticking a note to the slide" id="97" name="Google Shape;97;p16"/>
          <p:cNvPicPr preferRelativeResize="0"/>
          <p:nvPr/>
        </p:nvPicPr>
        <p:blipFill rotWithShape="1">
          <a:blip r:embed="rId4">
            <a:alphaModFix/>
          </a:blip>
          <a:srcRect b="10011" l="9244" r="2118" t="5926"/>
          <a:stretch/>
        </p:blipFill>
        <p:spPr>
          <a:xfrm rot="154828">
            <a:off x="6508137" y="2609276"/>
            <a:ext cx="1680477" cy="59697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256200" y="1337825"/>
            <a:ext cx="8631600" cy="29103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Taken from the 1990 Census concerning California home values.</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data set contains various features typically used to classify homes such as:</a:t>
            </a:r>
            <a:endParaRPr sz="1600">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 total rooms</a:t>
            </a:r>
            <a:endParaRPr sz="1600">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total bedrooms</a:t>
            </a:r>
            <a:endParaRPr sz="1600">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longitude/latitude.</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Certain demographic metrics included within the housing data such as:</a:t>
            </a:r>
            <a:endParaRPr sz="1600">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median income</a:t>
            </a:r>
            <a:endParaRPr sz="1600">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housing median age</a:t>
            </a:r>
            <a:endParaRPr sz="1600">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population</a:t>
            </a:r>
            <a:endParaRPr>
              <a:latin typeface="Times New Roman"/>
              <a:ea typeface="Times New Roman"/>
              <a:cs typeface="Times New Roman"/>
              <a:sym typeface="Times New Roman"/>
            </a:endParaRPr>
          </a:p>
          <a:p>
            <a:pPr indent="0" lvl="0" marL="0" rtl="0" algn="l">
              <a:lnSpc>
                <a:spcPct val="150000"/>
              </a:lnSpc>
              <a:spcBef>
                <a:spcPts val="1600"/>
              </a:spcBef>
              <a:spcAft>
                <a:spcPts val="0"/>
              </a:spcAft>
              <a:buNone/>
            </a:pPr>
            <a:r>
              <a:rPr lang="en" sz="1200">
                <a:solidFill>
                  <a:schemeClr val="accent5"/>
                </a:solidFill>
              </a:rPr>
              <a:t> </a:t>
            </a:r>
            <a:endParaRPr sz="1200">
              <a:solidFill>
                <a:schemeClr val="accent5"/>
              </a:solidFill>
            </a:endParaRPr>
          </a:p>
        </p:txBody>
      </p:sp>
      <p:sp>
        <p:nvSpPr>
          <p:cNvPr id="103" name="Google Shape;103;p17"/>
          <p:cNvSpPr txBox="1"/>
          <p:nvPr/>
        </p:nvSpPr>
        <p:spPr>
          <a:xfrm>
            <a:off x="480600" y="480600"/>
            <a:ext cx="63126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n" sz="3900">
                <a:solidFill>
                  <a:schemeClr val="accent5"/>
                </a:solidFill>
                <a:latin typeface="Raleway"/>
                <a:ea typeface="Raleway"/>
                <a:cs typeface="Raleway"/>
                <a:sym typeface="Raleway"/>
              </a:rPr>
              <a:t>Data Description</a:t>
            </a:r>
            <a:endParaRPr sz="1700">
              <a:solidFill>
                <a:schemeClr val="accent5"/>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256200" y="41255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Data Exploration</a:t>
            </a:r>
            <a:endParaRPr>
              <a:solidFill>
                <a:schemeClr val="accent5"/>
              </a:solidFill>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Started off with Housing data from Boston from 1978</a:t>
            </a:r>
            <a:endParaRPr sz="1200">
              <a:latin typeface="Times New Roman"/>
              <a:ea typeface="Times New Roman"/>
              <a:cs typeface="Times New Roman"/>
              <a:sym typeface="Times New Roman"/>
            </a:endParaRPr>
          </a:p>
          <a:p>
            <a:pPr indent="-304800" lvl="1" marL="9144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Similar attributes to current data set but included:</a:t>
            </a:r>
            <a:endParaRPr sz="1200">
              <a:latin typeface="Times New Roman"/>
              <a:ea typeface="Times New Roman"/>
              <a:cs typeface="Times New Roman"/>
              <a:sym typeface="Times New Roman"/>
            </a:endParaRPr>
          </a:p>
          <a:p>
            <a:pPr indent="-304800" lvl="2" marL="13716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CRIM: per capita crime rate by town</a:t>
            </a:r>
            <a:endParaRPr sz="1200">
              <a:latin typeface="Times New Roman"/>
              <a:ea typeface="Times New Roman"/>
              <a:cs typeface="Times New Roman"/>
              <a:sym typeface="Times New Roman"/>
            </a:endParaRPr>
          </a:p>
          <a:p>
            <a:pPr indent="-304800" lvl="2" marL="13716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CHAS: Charles River Dummy Variable</a:t>
            </a:r>
            <a:endParaRPr sz="1200">
              <a:latin typeface="Times New Roman"/>
              <a:ea typeface="Times New Roman"/>
              <a:cs typeface="Times New Roman"/>
              <a:sym typeface="Times New Roman"/>
            </a:endParaRPr>
          </a:p>
          <a:p>
            <a:pPr indent="-304800" lvl="2" marL="13716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DIS: weighted distances to five Boston Employment Centres</a:t>
            </a:r>
            <a:endParaRPr sz="1200">
              <a:latin typeface="Times New Roman"/>
              <a:ea typeface="Times New Roman"/>
              <a:cs typeface="Times New Roman"/>
              <a:sym typeface="Times New Roman"/>
            </a:endParaRPr>
          </a:p>
          <a:p>
            <a:pPr indent="-304800" lvl="2" marL="13716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RAD: index of accessibility to radial highways</a:t>
            </a:r>
            <a:endParaRPr sz="1200">
              <a:latin typeface="Times New Roman"/>
              <a:ea typeface="Times New Roman"/>
              <a:cs typeface="Times New Roman"/>
              <a:sym typeface="Times New Roman"/>
            </a:endParaRPr>
          </a:p>
          <a:p>
            <a:pPr indent="-304800" lvl="2" marL="13716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PTRATIO: Pupil-teacher ratio by town</a:t>
            </a:r>
            <a:endParaRPr sz="1200">
              <a:latin typeface="Times New Roman"/>
              <a:ea typeface="Times New Roman"/>
              <a:cs typeface="Times New Roman"/>
              <a:sym typeface="Times New Roman"/>
            </a:endParaRPr>
          </a:p>
          <a:p>
            <a:pPr indent="-304800" lvl="2" marL="13716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B: attribute describing proportion of blacks by town</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Discovered ethical concerns present with the Boston dataset and decided to reevaluate other datasets for information. Led to discovery of the current California Dataset with much more simplistic features and logical attributes.</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accent5"/>
                </a:solidFill>
              </a:rPr>
              <a:t> </a:t>
            </a:r>
            <a:endParaRPr sz="1200">
              <a:solidFill>
                <a:schemeClr val="accent5"/>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256200" y="412550"/>
            <a:ext cx="8631600" cy="42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Model Description</a:t>
            </a:r>
            <a:endParaRPr>
              <a:solidFill>
                <a:schemeClr val="accent5"/>
              </a:solidFill>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Started with a </a:t>
            </a:r>
            <a:r>
              <a:rPr lang="en" sz="1200" u="sng">
                <a:latin typeface="Times New Roman"/>
                <a:ea typeface="Times New Roman"/>
                <a:cs typeface="Times New Roman"/>
                <a:sym typeface="Times New Roman"/>
              </a:rPr>
              <a:t>random forest model</a:t>
            </a:r>
            <a:r>
              <a:rPr lang="en" sz="1200">
                <a:latin typeface="Times New Roman"/>
                <a:ea typeface="Times New Roman"/>
                <a:cs typeface="Times New Roman"/>
                <a:sym typeface="Times New Roman"/>
              </a:rPr>
              <a:t> using the old Boston Data.</a:t>
            </a:r>
            <a:endParaRPr sz="1200">
              <a:latin typeface="Times New Roman"/>
              <a:ea typeface="Times New Roman"/>
              <a:cs typeface="Times New Roman"/>
              <a:sym typeface="Times New Roman"/>
            </a:endParaRPr>
          </a:p>
          <a:p>
            <a:pPr indent="-304800" lvl="1" marL="9144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Reasoning: random forest decision trees are more robust vs. outliers/skewness, which we noticed were apparent in the data set.</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Final Dataset created by creating new features based off of initial attributes of California Data Set. Features created included:</a:t>
            </a:r>
            <a:endParaRPr sz="1200">
              <a:latin typeface="Times New Roman"/>
              <a:ea typeface="Times New Roman"/>
              <a:cs typeface="Times New Roman"/>
              <a:sym typeface="Times New Roman"/>
            </a:endParaRPr>
          </a:p>
          <a:p>
            <a:pPr indent="-304800" lvl="1" marL="9144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Bedrooms per room</a:t>
            </a:r>
            <a:endParaRPr sz="1200">
              <a:latin typeface="Times New Roman"/>
              <a:ea typeface="Times New Roman"/>
              <a:cs typeface="Times New Roman"/>
              <a:sym typeface="Times New Roman"/>
            </a:endParaRPr>
          </a:p>
          <a:p>
            <a:pPr indent="-304800" lvl="1" marL="9144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Rooms per house</a:t>
            </a:r>
            <a:endParaRPr sz="1200">
              <a:latin typeface="Times New Roman"/>
              <a:ea typeface="Times New Roman"/>
              <a:cs typeface="Times New Roman"/>
              <a:sym typeface="Times New Roman"/>
            </a:endParaRPr>
          </a:p>
          <a:p>
            <a:pPr indent="-304800" lvl="1" marL="9144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Population per House</a:t>
            </a:r>
            <a:endParaRPr sz="1200">
              <a:latin typeface="Times New Roman"/>
              <a:ea typeface="Times New Roman"/>
              <a:cs typeface="Times New Roman"/>
              <a:sym typeface="Times New Roman"/>
            </a:endParaRPr>
          </a:p>
          <a:p>
            <a:pPr indent="-304800" lvl="1" marL="9144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Miles to nearest Major City</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Second model to shift after first initial testing was </a:t>
            </a:r>
            <a:r>
              <a:rPr lang="en" sz="1200" u="sng">
                <a:latin typeface="Times New Roman"/>
                <a:ea typeface="Times New Roman"/>
                <a:cs typeface="Times New Roman"/>
                <a:sym typeface="Times New Roman"/>
              </a:rPr>
              <a:t>XGBoosting</a:t>
            </a: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indent="-304800" lvl="1" marL="9144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Tested once more against both the old Boston data and the California Data.</a:t>
            </a:r>
            <a:endParaRPr sz="1200">
              <a:latin typeface="Times New Roman"/>
              <a:ea typeface="Times New Roman"/>
              <a:cs typeface="Times New Roman"/>
              <a:sym typeface="Times New Roman"/>
            </a:endParaRPr>
          </a:p>
          <a:p>
            <a:pPr indent="-304800" lvl="1" marL="9144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Reasoning: gradient boosting increases the accuracy of decision tree models</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accent5"/>
                </a:solidFill>
              </a:rPr>
              <a:t> </a:t>
            </a:r>
            <a:endParaRPr sz="1200">
              <a:solidFill>
                <a:schemeClr val="accent5"/>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256200" y="41255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Analysis Description</a:t>
            </a:r>
            <a:endParaRPr>
              <a:solidFill>
                <a:schemeClr val="accent5"/>
              </a:solidFill>
            </a:endParaRPr>
          </a:p>
          <a:p>
            <a:pPr indent="-317500" lvl="0" marL="457200" rtl="0" algn="l">
              <a:lnSpc>
                <a:spcPct val="15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The linear regression model chosen allowed for exploratory data analysis on this given data set.</a:t>
            </a:r>
            <a:endParaRPr sz="1400">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The analysis performed initial investigations on the data so as to discover:</a:t>
            </a:r>
            <a:endParaRPr sz="1400">
              <a:latin typeface="Times New Roman"/>
              <a:ea typeface="Times New Roman"/>
              <a:cs typeface="Times New Roman"/>
              <a:sym typeface="Times New Roman"/>
            </a:endParaRPr>
          </a:p>
          <a:p>
            <a:pPr indent="-317500" lvl="1" marL="914400" rtl="0" algn="l">
              <a:lnSpc>
                <a:spcPct val="15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patterns</a:t>
            </a:r>
            <a:endParaRPr sz="1400">
              <a:latin typeface="Times New Roman"/>
              <a:ea typeface="Times New Roman"/>
              <a:cs typeface="Times New Roman"/>
              <a:sym typeface="Times New Roman"/>
            </a:endParaRPr>
          </a:p>
          <a:p>
            <a:pPr indent="-317500" lvl="1" marL="914400" rtl="0" algn="l">
              <a:lnSpc>
                <a:spcPct val="15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spot anomalies</a:t>
            </a:r>
            <a:endParaRPr sz="1400">
              <a:latin typeface="Times New Roman"/>
              <a:ea typeface="Times New Roman"/>
              <a:cs typeface="Times New Roman"/>
              <a:sym typeface="Times New Roman"/>
            </a:endParaRPr>
          </a:p>
          <a:p>
            <a:pPr indent="-317500" lvl="1" marL="914400" rtl="0" algn="l">
              <a:lnSpc>
                <a:spcPct val="15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test hypothesis</a:t>
            </a:r>
            <a:endParaRPr sz="1400">
              <a:latin typeface="Times New Roman"/>
              <a:ea typeface="Times New Roman"/>
              <a:cs typeface="Times New Roman"/>
              <a:sym typeface="Times New Roman"/>
            </a:endParaRPr>
          </a:p>
          <a:p>
            <a:pPr indent="-317500" lvl="1" marL="914400" rtl="0" algn="l">
              <a:lnSpc>
                <a:spcPct val="15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check assumptions with the help of summary statistics and graphical representations</a:t>
            </a:r>
            <a:endParaRPr sz="14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accent5"/>
                </a:solidFill>
              </a:rPr>
              <a:t> </a:t>
            </a:r>
            <a:endParaRPr sz="1200">
              <a:solidFill>
                <a:schemeClr val="accent5"/>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55400" y="4086625"/>
            <a:ext cx="8075400" cy="98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Dashboard Plan</a:t>
            </a:r>
            <a:endParaRPr/>
          </a:p>
        </p:txBody>
      </p:sp>
      <p:sp>
        <p:nvSpPr>
          <p:cNvPr id="124" name="Google Shape;124;p21"/>
          <p:cNvSpPr txBox="1"/>
          <p:nvPr/>
        </p:nvSpPr>
        <p:spPr>
          <a:xfrm>
            <a:off x="719050" y="587225"/>
            <a:ext cx="2349000" cy="2339700"/>
          </a:xfrm>
          <a:prstGeom prst="rect">
            <a:avLst/>
          </a:prstGeom>
          <a:solidFill>
            <a:srgbClr val="C9DAF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Map of California </a:t>
            </a:r>
            <a:r>
              <a:rPr lang="en">
                <a:latin typeface="Lato"/>
                <a:ea typeface="Lato"/>
                <a:cs typeface="Lato"/>
                <a:sym typeface="Lato"/>
              </a:rPr>
              <a:t>comparing </a:t>
            </a:r>
            <a:r>
              <a:rPr lang="en">
                <a:latin typeface="Lato"/>
                <a:ea typeface="Lato"/>
                <a:cs typeface="Lato"/>
                <a:sym typeface="Lato"/>
              </a:rPr>
              <a:t>house</a:t>
            </a:r>
            <a:r>
              <a:rPr lang="en">
                <a:latin typeface="Lato"/>
                <a:ea typeface="Lato"/>
                <a:cs typeface="Lato"/>
                <a:sym typeface="Lato"/>
              </a:rPr>
              <a:t> location and price. This map will be </a:t>
            </a:r>
            <a:r>
              <a:rPr b="1" i="1" lang="en">
                <a:latin typeface="Lato"/>
                <a:ea typeface="Lato"/>
                <a:cs typeface="Lato"/>
                <a:sym typeface="Lato"/>
              </a:rPr>
              <a:t>interactive</a:t>
            </a:r>
            <a:r>
              <a:rPr i="1" lang="en">
                <a:latin typeface="Lato"/>
                <a:ea typeface="Lato"/>
                <a:cs typeface="Lato"/>
                <a:sym typeface="Lato"/>
              </a:rPr>
              <a:t> </a:t>
            </a:r>
            <a:r>
              <a:rPr lang="en">
                <a:latin typeface="Lato"/>
                <a:ea typeface="Lato"/>
                <a:cs typeface="Lato"/>
                <a:sym typeface="Lato"/>
              </a:rPr>
              <a:t>so the user navigate it easier.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125" name="Google Shape;125;p21"/>
          <p:cNvSpPr txBox="1"/>
          <p:nvPr/>
        </p:nvSpPr>
        <p:spPr>
          <a:xfrm>
            <a:off x="3307675" y="587225"/>
            <a:ext cx="1893600" cy="2339700"/>
          </a:xfrm>
          <a:prstGeom prst="rect">
            <a:avLst/>
          </a:prstGeom>
          <a:solidFill>
            <a:srgbClr val="C9DAF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House Values</a:t>
            </a:r>
            <a:endParaRPr b="1">
              <a:solidFill>
                <a:schemeClr val="dk1"/>
              </a:solidFill>
              <a:latin typeface="Raleway"/>
              <a:ea typeface="Raleway"/>
              <a:cs typeface="Raleway"/>
              <a:sym typeface="Raleway"/>
            </a:endParaRPr>
          </a:p>
          <a:p>
            <a:pPr indent="0" lvl="0" marL="0" rtl="0" algn="l">
              <a:spcBef>
                <a:spcPts val="0"/>
              </a:spcBef>
              <a:spcAft>
                <a:spcPts val="0"/>
              </a:spcAft>
              <a:buNone/>
            </a:pPr>
            <a:r>
              <a:rPr b="1" lang="en">
                <a:solidFill>
                  <a:schemeClr val="dk1"/>
                </a:solidFill>
                <a:latin typeface="Raleway"/>
                <a:ea typeface="Raleway"/>
                <a:cs typeface="Raleway"/>
                <a:sym typeface="Raleway"/>
              </a:rPr>
              <a:t>Histogram</a:t>
            </a:r>
            <a:r>
              <a:rPr lang="en">
                <a:latin typeface="Lato"/>
                <a:ea typeface="Lato"/>
                <a:cs typeface="Lato"/>
                <a:sym typeface="Lato"/>
              </a:rPr>
              <a:t> to identify distribution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126" name="Google Shape;126;p21"/>
          <p:cNvSpPr txBox="1"/>
          <p:nvPr/>
        </p:nvSpPr>
        <p:spPr>
          <a:xfrm>
            <a:off x="5440900" y="575250"/>
            <a:ext cx="2996100" cy="2339700"/>
          </a:xfrm>
          <a:prstGeom prst="rect">
            <a:avLst/>
          </a:prstGeom>
          <a:solidFill>
            <a:srgbClr val="C9DAF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Graph</a:t>
            </a:r>
            <a:r>
              <a:rPr lang="en">
                <a:latin typeface="Lato"/>
                <a:ea typeface="Lato"/>
                <a:cs typeface="Lato"/>
                <a:sym typeface="Lato"/>
              </a:rPr>
              <a:t> comparing prices to different features to determine the most </a:t>
            </a:r>
            <a:r>
              <a:rPr lang="en">
                <a:latin typeface="Lato"/>
                <a:ea typeface="Lato"/>
                <a:cs typeface="Lato"/>
                <a:sym typeface="Lato"/>
              </a:rPr>
              <a:t>influential</a:t>
            </a:r>
            <a:r>
              <a:rPr lang="en">
                <a:latin typeface="Lato"/>
                <a:ea typeface="Lato"/>
                <a:cs typeface="Lato"/>
                <a:sym typeface="Lato"/>
              </a:rPr>
              <a:t> feature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127" name="Google Shape;127;p21"/>
          <p:cNvSpPr txBox="1"/>
          <p:nvPr/>
        </p:nvSpPr>
        <p:spPr>
          <a:xfrm>
            <a:off x="743025" y="3211775"/>
            <a:ext cx="3715200" cy="615600"/>
          </a:xfrm>
          <a:prstGeom prst="rect">
            <a:avLst/>
          </a:prstGeom>
          <a:solidFill>
            <a:srgbClr val="C9DAF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Random Forest </a:t>
            </a:r>
            <a:r>
              <a:rPr lang="en">
                <a:latin typeface="Lato"/>
                <a:ea typeface="Lato"/>
                <a:cs typeface="Lato"/>
                <a:sym typeface="Lato"/>
              </a:rPr>
              <a:t>Performance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endParaRPr>
              <a:latin typeface="Lato"/>
              <a:ea typeface="Lato"/>
              <a:cs typeface="Lato"/>
              <a:sym typeface="Lato"/>
            </a:endParaRPr>
          </a:p>
        </p:txBody>
      </p:sp>
      <p:sp>
        <p:nvSpPr>
          <p:cNvPr id="128" name="Google Shape;128;p21"/>
          <p:cNvSpPr txBox="1"/>
          <p:nvPr/>
        </p:nvSpPr>
        <p:spPr>
          <a:xfrm>
            <a:off x="4853625" y="3192975"/>
            <a:ext cx="3583500" cy="615600"/>
          </a:xfrm>
          <a:prstGeom prst="rect">
            <a:avLst/>
          </a:prstGeom>
          <a:solidFill>
            <a:srgbClr val="C9DAF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XGBoost’s </a:t>
            </a:r>
            <a:r>
              <a:rPr lang="en">
                <a:latin typeface="Lato"/>
                <a:ea typeface="Lato"/>
                <a:cs typeface="Lato"/>
                <a:sym typeface="Lato"/>
              </a:rPr>
              <a:t>Performance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